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handoutMasterIdLst>
    <p:handoutMasterId r:id="rId37"/>
  </p:handoutMasterIdLst>
  <p:sldIdLst>
    <p:sldId id="256" r:id="rId2"/>
    <p:sldId id="297" r:id="rId3"/>
    <p:sldId id="299" r:id="rId4"/>
    <p:sldId id="300" r:id="rId5"/>
    <p:sldId id="314" r:id="rId6"/>
    <p:sldId id="308" r:id="rId7"/>
    <p:sldId id="309" r:id="rId8"/>
    <p:sldId id="312" r:id="rId9"/>
    <p:sldId id="313" r:id="rId10"/>
    <p:sldId id="310" r:id="rId11"/>
    <p:sldId id="302" r:id="rId12"/>
    <p:sldId id="303" r:id="rId13"/>
    <p:sldId id="304" r:id="rId14"/>
    <p:sldId id="306" r:id="rId15"/>
    <p:sldId id="289" r:id="rId16"/>
    <p:sldId id="291" r:id="rId17"/>
    <p:sldId id="311" r:id="rId18"/>
    <p:sldId id="315" r:id="rId19"/>
    <p:sldId id="259" r:id="rId20"/>
    <p:sldId id="275" r:id="rId21"/>
    <p:sldId id="277" r:id="rId22"/>
    <p:sldId id="278" r:id="rId23"/>
    <p:sldId id="257" r:id="rId24"/>
    <p:sldId id="279" r:id="rId25"/>
    <p:sldId id="271" r:id="rId26"/>
    <p:sldId id="282" r:id="rId27"/>
    <p:sldId id="281" r:id="rId28"/>
    <p:sldId id="272" r:id="rId29"/>
    <p:sldId id="284" r:id="rId30"/>
    <p:sldId id="276" r:id="rId31"/>
    <p:sldId id="307" r:id="rId32"/>
    <p:sldId id="258" r:id="rId33"/>
    <p:sldId id="296" r:id="rId34"/>
    <p:sldId id="301"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72" y="33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USA</c:v>
                </c:pt>
              </c:strCache>
            </c:strRef>
          </c:tx>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c:spPr>
          <c:invertIfNegative val="0"/>
          <c:cat>
            <c:strRef>
              <c:f>Sheet1!$A$2:$A$4</c:f>
              <c:strCache>
                <c:ptCount val="3"/>
                <c:pt idx="0">
                  <c:v>Percentage of world population</c:v>
                </c:pt>
                <c:pt idx="1">
                  <c:v>Internet penetration as a percentage of population</c:v>
                </c:pt>
                <c:pt idx="2">
                  <c:v>Social media usage as percentage of population </c:v>
                </c:pt>
              </c:strCache>
            </c:strRef>
          </c:cat>
          <c:val>
            <c:numRef>
              <c:f>Sheet1!$B$2:$B$4</c:f>
              <c:numCache>
                <c:formatCode>General</c:formatCode>
                <c:ptCount val="3"/>
                <c:pt idx="0">
                  <c:v>4.3</c:v>
                </c:pt>
                <c:pt idx="1">
                  <c:v>88</c:v>
                </c:pt>
                <c:pt idx="2">
                  <c:v>73</c:v>
                </c:pt>
              </c:numCache>
            </c:numRef>
          </c:val>
          <c:extLst>
            <c:ext xmlns:c16="http://schemas.microsoft.com/office/drawing/2014/chart" uri="{C3380CC4-5D6E-409C-BE32-E72D297353CC}">
              <c16:uniqueId val="{00000000-21A4-4FDA-97B0-1EB50CCD90FC}"/>
            </c:ext>
          </c:extLst>
        </c:ser>
        <c:ser>
          <c:idx val="1"/>
          <c:order val="1"/>
          <c:tx>
            <c:strRef>
              <c:f>Sheet1!$C$1</c:f>
              <c:strCache>
                <c:ptCount val="1"/>
                <c:pt idx="0">
                  <c:v>India</c:v>
                </c:pt>
              </c:strCache>
            </c:strRef>
          </c:tx>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50800" dist="38100" dir="5400000" rotWithShape="0">
                <a:srgbClr val="000000">
                  <a:alpha val="60000"/>
                </a:srgbClr>
              </a:outerShdw>
            </a:effectLst>
          </c:spPr>
          <c:invertIfNegative val="0"/>
          <c:cat>
            <c:strRef>
              <c:f>Sheet1!$A$2:$A$4</c:f>
              <c:strCache>
                <c:ptCount val="3"/>
                <c:pt idx="0">
                  <c:v>Percentage of world population</c:v>
                </c:pt>
                <c:pt idx="1">
                  <c:v>Internet penetration as a percentage of population</c:v>
                </c:pt>
                <c:pt idx="2">
                  <c:v>Social media usage as percentage of population </c:v>
                </c:pt>
              </c:strCache>
            </c:strRef>
          </c:cat>
          <c:val>
            <c:numRef>
              <c:f>Sheet1!$C$2:$C$4</c:f>
              <c:numCache>
                <c:formatCode>General</c:formatCode>
                <c:ptCount val="3"/>
                <c:pt idx="0">
                  <c:v>17</c:v>
                </c:pt>
                <c:pt idx="1">
                  <c:v>36</c:v>
                </c:pt>
                <c:pt idx="2">
                  <c:v>19</c:v>
                </c:pt>
              </c:numCache>
            </c:numRef>
          </c:val>
          <c:extLst>
            <c:ext xmlns:c16="http://schemas.microsoft.com/office/drawing/2014/chart" uri="{C3380CC4-5D6E-409C-BE32-E72D297353CC}">
              <c16:uniqueId val="{00000001-21A4-4FDA-97B0-1EB50CCD90FC}"/>
            </c:ext>
          </c:extLst>
        </c:ser>
        <c:dLbls>
          <c:showLegendKey val="0"/>
          <c:showVal val="0"/>
          <c:showCatName val="0"/>
          <c:showSerName val="0"/>
          <c:showPercent val="0"/>
          <c:showBubbleSize val="0"/>
        </c:dLbls>
        <c:gapWidth val="100"/>
        <c:overlap val="-24"/>
        <c:axId val="535100864"/>
        <c:axId val="535103160"/>
      </c:barChart>
      <c:catAx>
        <c:axId val="53510086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35103160"/>
        <c:crosses val="autoZero"/>
        <c:auto val="1"/>
        <c:lblAlgn val="ctr"/>
        <c:lblOffset val="100"/>
        <c:noMultiLvlLbl val="0"/>
      </c:catAx>
      <c:valAx>
        <c:axId val="53510316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351008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legendEntry>
      <c:layout>
        <c:manualLayout>
          <c:xMode val="edge"/>
          <c:yMode val="edge"/>
          <c:x val="0.40045127379960099"/>
          <c:y val="0.90865405799591981"/>
          <c:w val="0.30239275765875118"/>
          <c:h val="7.03608661934284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USA</c:v>
                </c:pt>
              </c:strCache>
            </c:strRef>
          </c:tx>
          <c:spPr>
            <a:gradFill rotWithShape="1">
              <a:gsLst>
                <a:gs pos="0">
                  <a:schemeClr val="accent1">
                    <a:tint val="96000"/>
                    <a:lumMod val="104000"/>
                  </a:schemeClr>
                </a:gs>
                <a:gs pos="100000">
                  <a:schemeClr val="accent1">
                    <a:shade val="98000"/>
                    <a:lumMod val="94000"/>
                  </a:schemeClr>
                </a:gs>
              </a:gsLst>
              <a:lin ang="5400000" scaled="0"/>
            </a:gradFill>
            <a:ln>
              <a:noFill/>
            </a:ln>
            <a:effectLst>
              <a:outerShdw blurRad="50800" dist="38100" dir="5400000" rotWithShape="0">
                <a:srgbClr val="000000">
                  <a:alpha val="60000"/>
                </a:srgbClr>
              </a:outerShdw>
            </a:effectLst>
          </c:spPr>
          <c:invertIfNegative val="0"/>
          <c:cat>
            <c:strRef>
              <c:f>Sheet1!$A$2:$A$4</c:f>
              <c:strCache>
                <c:ptCount val="3"/>
                <c:pt idx="0">
                  <c:v>Population</c:v>
                </c:pt>
                <c:pt idx="1">
                  <c:v>Internet penetration</c:v>
                </c:pt>
                <c:pt idx="2">
                  <c:v>Social media users</c:v>
                </c:pt>
              </c:strCache>
            </c:strRef>
          </c:cat>
          <c:val>
            <c:numRef>
              <c:f>Sheet1!$B$2:$B$4</c:f>
              <c:numCache>
                <c:formatCode>General</c:formatCode>
                <c:ptCount val="3"/>
                <c:pt idx="0">
                  <c:v>327</c:v>
                </c:pt>
                <c:pt idx="1">
                  <c:v>287</c:v>
                </c:pt>
                <c:pt idx="2">
                  <c:v>240</c:v>
                </c:pt>
              </c:numCache>
            </c:numRef>
          </c:val>
          <c:extLst>
            <c:ext xmlns:c16="http://schemas.microsoft.com/office/drawing/2014/chart" uri="{C3380CC4-5D6E-409C-BE32-E72D297353CC}">
              <c16:uniqueId val="{00000000-E1AE-43F1-BCF6-301235661341}"/>
            </c:ext>
          </c:extLst>
        </c:ser>
        <c:ser>
          <c:idx val="1"/>
          <c:order val="1"/>
          <c:tx>
            <c:strRef>
              <c:f>Sheet1!$C$1</c:f>
              <c:strCache>
                <c:ptCount val="1"/>
                <c:pt idx="0">
                  <c:v>India</c:v>
                </c:pt>
              </c:strCache>
            </c:strRef>
          </c:tx>
          <c:spPr>
            <a:gradFill rotWithShape="1">
              <a:gsLst>
                <a:gs pos="0">
                  <a:schemeClr val="accent2">
                    <a:tint val="96000"/>
                    <a:lumMod val="104000"/>
                  </a:schemeClr>
                </a:gs>
                <a:gs pos="100000">
                  <a:schemeClr val="accent2">
                    <a:shade val="98000"/>
                    <a:lumMod val="94000"/>
                  </a:schemeClr>
                </a:gs>
              </a:gsLst>
              <a:lin ang="5400000" scaled="0"/>
            </a:gradFill>
            <a:ln>
              <a:noFill/>
            </a:ln>
            <a:effectLst>
              <a:outerShdw blurRad="50800" dist="38100" dir="5400000" rotWithShape="0">
                <a:srgbClr val="000000">
                  <a:alpha val="60000"/>
                </a:srgbClr>
              </a:outerShdw>
            </a:effectLst>
          </c:spPr>
          <c:invertIfNegative val="0"/>
          <c:cat>
            <c:strRef>
              <c:f>Sheet1!$A$2:$A$4</c:f>
              <c:strCache>
                <c:ptCount val="3"/>
                <c:pt idx="0">
                  <c:v>Population</c:v>
                </c:pt>
                <c:pt idx="1">
                  <c:v>Internet penetration</c:v>
                </c:pt>
                <c:pt idx="2">
                  <c:v>Social media users</c:v>
                </c:pt>
              </c:strCache>
            </c:strRef>
          </c:cat>
          <c:val>
            <c:numRef>
              <c:f>Sheet1!$C$2:$C$4</c:f>
              <c:numCache>
                <c:formatCode>General</c:formatCode>
                <c:ptCount val="3"/>
                <c:pt idx="0">
                  <c:v>1282</c:v>
                </c:pt>
                <c:pt idx="1">
                  <c:v>462</c:v>
                </c:pt>
                <c:pt idx="2">
                  <c:v>241</c:v>
                </c:pt>
              </c:numCache>
            </c:numRef>
          </c:val>
          <c:extLst>
            <c:ext xmlns:c16="http://schemas.microsoft.com/office/drawing/2014/chart" uri="{C3380CC4-5D6E-409C-BE32-E72D297353CC}">
              <c16:uniqueId val="{00000001-E1AE-43F1-BCF6-301235661341}"/>
            </c:ext>
          </c:extLst>
        </c:ser>
        <c:dLbls>
          <c:showLegendKey val="0"/>
          <c:showVal val="0"/>
          <c:showCatName val="0"/>
          <c:showSerName val="0"/>
          <c:showPercent val="0"/>
          <c:showBubbleSize val="0"/>
        </c:dLbls>
        <c:gapWidth val="100"/>
        <c:overlap val="-24"/>
        <c:axId val="448940384"/>
        <c:axId val="448943992"/>
      </c:barChart>
      <c:catAx>
        <c:axId val="44894038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48943992"/>
        <c:crosses val="autoZero"/>
        <c:auto val="1"/>
        <c:lblAlgn val="ctr"/>
        <c:lblOffset val="100"/>
        <c:noMultiLvlLbl val="0"/>
      </c:catAx>
      <c:valAx>
        <c:axId val="44894399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44894038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0.63129</cdr:x>
      <cdr:y>0.02332</cdr:y>
    </cdr:from>
    <cdr:to>
      <cdr:x>1</cdr:x>
      <cdr:y>0.09793</cdr:y>
    </cdr:to>
    <cdr:sp macro="" textlink="">
      <cdr:nvSpPr>
        <cdr:cNvPr id="2" name="TextBox 1">
          <a:extLst xmlns:a="http://schemas.openxmlformats.org/drawingml/2006/main">
            <a:ext uri="{FF2B5EF4-FFF2-40B4-BE49-F238E27FC236}">
              <a16:creationId xmlns:a16="http://schemas.microsoft.com/office/drawing/2014/main" id="{5A09F358-3F3E-43D3-ABD9-582839C3CFD0}"/>
            </a:ext>
          </a:extLst>
        </cdr:cNvPr>
        <cdr:cNvSpPr txBox="1"/>
      </cdr:nvSpPr>
      <cdr:spPr>
        <a:xfrm xmlns:a="http://schemas.openxmlformats.org/drawingml/2006/main">
          <a:off x="3725583" y="84667"/>
          <a:ext cx="2175934" cy="2709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400" dirty="0">
              <a:solidFill>
                <a:schemeClr val="bg1"/>
              </a:solidFill>
            </a:rPr>
            <a:t>In percentage </a:t>
          </a:r>
        </a:p>
      </cdr:txBody>
    </cdr:sp>
  </cdr:relSizeAnchor>
</c:userShapes>
</file>

<file path=ppt/drawings/drawing2.xml><?xml version="1.0" encoding="utf-8"?>
<c:userShapes xmlns:c="http://schemas.openxmlformats.org/drawingml/2006/chart">
  <cdr:relSizeAnchor xmlns:cdr="http://schemas.openxmlformats.org/drawingml/2006/chartDrawing">
    <cdr:from>
      <cdr:x>0.39558</cdr:x>
      <cdr:y>0.01644</cdr:y>
    </cdr:from>
    <cdr:to>
      <cdr:x>0.732</cdr:x>
      <cdr:y>0.10336</cdr:y>
    </cdr:to>
    <cdr:sp macro="" textlink="">
      <cdr:nvSpPr>
        <cdr:cNvPr id="2" name="TextBox 1">
          <a:extLst xmlns:a="http://schemas.openxmlformats.org/drawingml/2006/main">
            <a:ext uri="{FF2B5EF4-FFF2-40B4-BE49-F238E27FC236}">
              <a16:creationId xmlns:a16="http://schemas.microsoft.com/office/drawing/2014/main" id="{2B44D30E-004B-49D2-B468-653B0F9095A4}"/>
            </a:ext>
          </a:extLst>
        </cdr:cNvPr>
        <cdr:cNvSpPr txBox="1"/>
      </cdr:nvSpPr>
      <cdr:spPr>
        <a:xfrm xmlns:a="http://schemas.openxmlformats.org/drawingml/2006/main">
          <a:off x="2349515" y="59267"/>
          <a:ext cx="1998134" cy="3132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IN" sz="1400" dirty="0">
              <a:solidFill>
                <a:schemeClr val="bg1"/>
              </a:solidFill>
            </a:rPr>
            <a:t>In absolute numbers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75DF1-D085-4D7F-A347-2DCD2C4E41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6B52F5E8-5300-4C79-A7E9-20B58CB6D8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02042C-4A70-4BB3-B581-0157F7E058A9}" type="datetimeFigureOut">
              <a:rPr lang="en-IN" smtClean="0"/>
              <a:t>05-10-2017</a:t>
            </a:fld>
            <a:endParaRPr lang="en-IN"/>
          </a:p>
        </p:txBody>
      </p:sp>
      <p:sp>
        <p:nvSpPr>
          <p:cNvPr id="4" name="Footer Placeholder 3">
            <a:extLst>
              <a:ext uri="{FF2B5EF4-FFF2-40B4-BE49-F238E27FC236}">
                <a16:creationId xmlns:a16="http://schemas.microsoft.com/office/drawing/2014/main" id="{71CE09F5-B24A-4E1F-B288-78DFDB6871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AD58F663-E807-4841-AA14-91EF044EFF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EFAE68-971E-440E-B53F-EC26C64ED5BB}" type="slidenum">
              <a:rPr lang="en-IN" smtClean="0"/>
              <a:t>‹#›</a:t>
            </a:fld>
            <a:endParaRPr lang="en-IN"/>
          </a:p>
        </p:txBody>
      </p:sp>
    </p:spTree>
    <p:extLst>
      <p:ext uri="{BB962C8B-B14F-4D97-AF65-F5344CB8AC3E}">
        <p14:creationId xmlns:p14="http://schemas.microsoft.com/office/powerpoint/2010/main" val="101388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ED52F1-5A12-485A-BB33-42D9AA7B7E35}" type="datetimeFigureOut">
              <a:rPr lang="en-IN" smtClean="0"/>
              <a:t>05-10-2017</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38EE3-8B98-4946-B57D-611121F271BA}" type="slidenum">
              <a:rPr lang="en-IN" smtClean="0"/>
              <a:t>‹#›</a:t>
            </a:fld>
            <a:endParaRPr lang="en-IN"/>
          </a:p>
        </p:txBody>
      </p:sp>
    </p:spTree>
    <p:extLst>
      <p:ext uri="{BB962C8B-B14F-4D97-AF65-F5344CB8AC3E}">
        <p14:creationId xmlns:p14="http://schemas.microsoft.com/office/powerpoint/2010/main" val="2347485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4F3E04-65B9-422A-89D4-226D6461614C}" type="datetime1">
              <a:rPr lang="en-IN" smtClean="0"/>
              <a:t>05-10-2017</a:t>
            </a:fld>
            <a:endParaRPr lang="en-IN"/>
          </a:p>
        </p:txBody>
      </p:sp>
      <p:sp>
        <p:nvSpPr>
          <p:cNvPr id="5" name="Footer Placeholder 4"/>
          <p:cNvSpPr>
            <a:spLocks noGrp="1"/>
          </p:cNvSpPr>
          <p:nvPr>
            <p:ph type="ftr" sz="quarter" idx="11"/>
          </p:nvPr>
        </p:nvSpPr>
        <p:spPr/>
        <p:txBody>
          <a:bodyPr/>
          <a:lstStyle/>
          <a:p>
            <a:r>
              <a:rPr lang="fi-FI"/>
              <a:t>Dr. Sunetra Sen Narayan &amp; Dr. Shalini Narayanan 5 October 2017</a:t>
            </a:r>
            <a:endParaRPr lang="en-IN"/>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6B64687-663A-445B-9D7E-3599B0E5F88B}" type="slidenum">
              <a:rPr lang="en-IN" smtClean="0"/>
              <a:t>‹#›</a:t>
            </a:fld>
            <a:endParaRPr lang="en-IN"/>
          </a:p>
        </p:txBody>
      </p:sp>
    </p:spTree>
    <p:extLst>
      <p:ext uri="{BB962C8B-B14F-4D97-AF65-F5344CB8AC3E}">
        <p14:creationId xmlns:p14="http://schemas.microsoft.com/office/powerpoint/2010/main" val="4234453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626EF6-42F9-47B6-BA6B-4E442C29BBC8}" type="datetime1">
              <a:rPr lang="en-IN" smtClean="0"/>
              <a:t>05-10-2017</a:t>
            </a:fld>
            <a:endParaRPr lang="en-IN"/>
          </a:p>
        </p:txBody>
      </p:sp>
      <p:sp>
        <p:nvSpPr>
          <p:cNvPr id="5" name="Footer Placeholder 4"/>
          <p:cNvSpPr>
            <a:spLocks noGrp="1"/>
          </p:cNvSpPr>
          <p:nvPr>
            <p:ph type="ftr" sz="quarter" idx="11"/>
          </p:nvPr>
        </p:nvSpPr>
        <p:spPr/>
        <p:txBody>
          <a:bodyPr/>
          <a:lstStyle/>
          <a:p>
            <a:r>
              <a:rPr lang="fi-FI"/>
              <a:t>Dr. Sunetra Sen Narayan &amp; Dr. Shalini Narayanan 5 October 2017</a:t>
            </a:r>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6B64687-663A-445B-9D7E-3599B0E5F88B}" type="slidenum">
              <a:rPr lang="en-IN" smtClean="0"/>
              <a:t>‹#›</a:t>
            </a:fld>
            <a:endParaRPr lang="en-IN"/>
          </a:p>
        </p:txBody>
      </p:sp>
    </p:spTree>
    <p:extLst>
      <p:ext uri="{BB962C8B-B14F-4D97-AF65-F5344CB8AC3E}">
        <p14:creationId xmlns:p14="http://schemas.microsoft.com/office/powerpoint/2010/main" val="3641850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98E84B-A2CC-4450-B8D8-E759BC98CAD8}" type="datetime1">
              <a:rPr lang="en-IN" smtClean="0"/>
              <a:t>05-10-2017</a:t>
            </a:fld>
            <a:endParaRPr lang="en-IN"/>
          </a:p>
        </p:txBody>
      </p:sp>
      <p:sp>
        <p:nvSpPr>
          <p:cNvPr id="5" name="Footer Placeholder 4"/>
          <p:cNvSpPr>
            <a:spLocks noGrp="1"/>
          </p:cNvSpPr>
          <p:nvPr>
            <p:ph type="ftr" sz="quarter" idx="11"/>
          </p:nvPr>
        </p:nvSpPr>
        <p:spPr/>
        <p:txBody>
          <a:bodyPr/>
          <a:lstStyle/>
          <a:p>
            <a:r>
              <a:rPr lang="fi-FI"/>
              <a:t>Dr. Sunetra Sen Narayan &amp; Dr. Shalini Narayanan 5 October 2017</a:t>
            </a:r>
            <a:endParaRPr lang="en-IN"/>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6B64687-663A-445B-9D7E-3599B0E5F88B}" type="slidenum">
              <a:rPr lang="en-IN" smtClean="0"/>
              <a:t>‹#›</a:t>
            </a:fld>
            <a:endParaRPr lang="en-IN"/>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62456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A80690F1-4C0D-4806-B128-664D2BE90B78}" type="datetime1">
              <a:rPr lang="en-IN" smtClean="0"/>
              <a:t>05-10-2017</a:t>
            </a:fld>
            <a:endParaRPr lang="en-IN"/>
          </a:p>
        </p:txBody>
      </p:sp>
      <p:sp>
        <p:nvSpPr>
          <p:cNvPr id="6" name="Footer Placeholder 5"/>
          <p:cNvSpPr>
            <a:spLocks noGrp="1"/>
          </p:cNvSpPr>
          <p:nvPr>
            <p:ph type="ftr" sz="quarter" idx="11"/>
          </p:nvPr>
        </p:nvSpPr>
        <p:spPr/>
        <p:txBody>
          <a:bodyPr/>
          <a:lstStyle/>
          <a:p>
            <a:r>
              <a:rPr lang="fi-FI"/>
              <a:t>Dr. Sunetra Sen Narayan &amp; Dr. Shalini Narayanan 5 October 2017</a:t>
            </a:r>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6B64687-663A-445B-9D7E-3599B0E5F88B}" type="slidenum">
              <a:rPr lang="en-IN" smtClean="0"/>
              <a:t>‹#›</a:t>
            </a:fld>
            <a:endParaRPr lang="en-IN"/>
          </a:p>
        </p:txBody>
      </p:sp>
    </p:spTree>
    <p:extLst>
      <p:ext uri="{BB962C8B-B14F-4D97-AF65-F5344CB8AC3E}">
        <p14:creationId xmlns:p14="http://schemas.microsoft.com/office/powerpoint/2010/main" val="599205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62679AB-FFE6-4597-80A4-56C56D1B0551}" type="datetime1">
              <a:rPr lang="en-IN" smtClean="0"/>
              <a:t>05-10-2017</a:t>
            </a:fld>
            <a:endParaRPr lang="en-IN"/>
          </a:p>
        </p:txBody>
      </p:sp>
      <p:sp>
        <p:nvSpPr>
          <p:cNvPr id="6" name="Footer Placeholder 5"/>
          <p:cNvSpPr>
            <a:spLocks noGrp="1"/>
          </p:cNvSpPr>
          <p:nvPr>
            <p:ph type="ftr" sz="quarter" idx="11"/>
          </p:nvPr>
        </p:nvSpPr>
        <p:spPr/>
        <p:txBody>
          <a:bodyPr/>
          <a:lstStyle/>
          <a:p>
            <a:r>
              <a:rPr lang="fi-FI"/>
              <a:t>Dr. Sunetra Sen Narayan &amp; Dr. Shalini Narayanan 5 October 2017</a:t>
            </a:r>
            <a:endParaRPr lang="en-IN"/>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6B64687-663A-445B-9D7E-3599B0E5F88B}" type="slidenum">
              <a:rPr lang="en-IN" smtClean="0"/>
              <a:t>‹#›</a:t>
            </a:fld>
            <a:endParaRPr lang="en-IN"/>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22195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9D034C1-6A03-4E61-98AF-4A11AF80D518}" type="datetime1">
              <a:rPr lang="en-IN" smtClean="0"/>
              <a:t>05-10-2017</a:t>
            </a:fld>
            <a:endParaRPr lang="en-IN"/>
          </a:p>
        </p:txBody>
      </p:sp>
      <p:sp>
        <p:nvSpPr>
          <p:cNvPr id="6" name="Footer Placeholder 5"/>
          <p:cNvSpPr>
            <a:spLocks noGrp="1"/>
          </p:cNvSpPr>
          <p:nvPr>
            <p:ph type="ftr" sz="quarter" idx="11"/>
          </p:nvPr>
        </p:nvSpPr>
        <p:spPr/>
        <p:txBody>
          <a:bodyPr/>
          <a:lstStyle/>
          <a:p>
            <a:r>
              <a:rPr lang="fi-FI"/>
              <a:t>Dr. Sunetra Sen Narayan &amp; Dr. Shalini Narayanan 5 October 2017</a:t>
            </a:r>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6B64687-663A-445B-9D7E-3599B0E5F88B}" type="slidenum">
              <a:rPr lang="en-IN" smtClean="0"/>
              <a:t>‹#›</a:t>
            </a:fld>
            <a:endParaRPr lang="en-IN"/>
          </a:p>
        </p:txBody>
      </p:sp>
    </p:spTree>
    <p:extLst>
      <p:ext uri="{BB962C8B-B14F-4D97-AF65-F5344CB8AC3E}">
        <p14:creationId xmlns:p14="http://schemas.microsoft.com/office/powerpoint/2010/main" val="3891715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004336-1C47-45D9-B1C0-272FA0CB3A10}" type="datetime1">
              <a:rPr lang="en-IN" smtClean="0"/>
              <a:t>05-10-2017</a:t>
            </a:fld>
            <a:endParaRPr lang="en-IN"/>
          </a:p>
        </p:txBody>
      </p:sp>
      <p:sp>
        <p:nvSpPr>
          <p:cNvPr id="5" name="Footer Placeholder 4"/>
          <p:cNvSpPr>
            <a:spLocks noGrp="1"/>
          </p:cNvSpPr>
          <p:nvPr>
            <p:ph type="ftr" sz="quarter" idx="11"/>
          </p:nvPr>
        </p:nvSpPr>
        <p:spPr/>
        <p:txBody>
          <a:bodyPr/>
          <a:lstStyle/>
          <a:p>
            <a:r>
              <a:rPr lang="fi-FI"/>
              <a:t>Dr. Sunetra Sen Narayan &amp; Dr. Shalini Narayanan 5 October 2017</a:t>
            </a:r>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6B64687-663A-445B-9D7E-3599B0E5F88B}" type="slidenum">
              <a:rPr lang="en-IN" smtClean="0"/>
              <a:t>‹#›</a:t>
            </a:fld>
            <a:endParaRPr lang="en-IN"/>
          </a:p>
        </p:txBody>
      </p:sp>
    </p:spTree>
    <p:extLst>
      <p:ext uri="{BB962C8B-B14F-4D97-AF65-F5344CB8AC3E}">
        <p14:creationId xmlns:p14="http://schemas.microsoft.com/office/powerpoint/2010/main" val="1942998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C6772D-BE81-4805-BE2F-92685638A3D4}" type="datetime1">
              <a:rPr lang="en-IN" smtClean="0"/>
              <a:t>05-10-2017</a:t>
            </a:fld>
            <a:endParaRPr lang="en-IN"/>
          </a:p>
        </p:txBody>
      </p:sp>
      <p:sp>
        <p:nvSpPr>
          <p:cNvPr id="5" name="Footer Placeholder 4"/>
          <p:cNvSpPr>
            <a:spLocks noGrp="1"/>
          </p:cNvSpPr>
          <p:nvPr>
            <p:ph type="ftr" sz="quarter" idx="11"/>
          </p:nvPr>
        </p:nvSpPr>
        <p:spPr/>
        <p:txBody>
          <a:bodyPr/>
          <a:lstStyle/>
          <a:p>
            <a:r>
              <a:rPr lang="fi-FI"/>
              <a:t>Dr. Sunetra Sen Narayan &amp; Dr. Shalini Narayanan 5 October 2017</a:t>
            </a:r>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6B64687-663A-445B-9D7E-3599B0E5F88B}" type="slidenum">
              <a:rPr lang="en-IN" smtClean="0"/>
              <a:t>‹#›</a:t>
            </a:fld>
            <a:endParaRPr lang="en-IN"/>
          </a:p>
        </p:txBody>
      </p:sp>
    </p:spTree>
    <p:extLst>
      <p:ext uri="{BB962C8B-B14F-4D97-AF65-F5344CB8AC3E}">
        <p14:creationId xmlns:p14="http://schemas.microsoft.com/office/powerpoint/2010/main" val="3567289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190A8E-8817-4C48-B729-5DABC8586BDD}" type="datetime1">
              <a:rPr lang="en-IN" smtClean="0"/>
              <a:t>05-10-2017</a:t>
            </a:fld>
            <a:endParaRPr lang="en-IN"/>
          </a:p>
        </p:txBody>
      </p:sp>
      <p:sp>
        <p:nvSpPr>
          <p:cNvPr id="5" name="Footer Placeholder 4"/>
          <p:cNvSpPr>
            <a:spLocks noGrp="1"/>
          </p:cNvSpPr>
          <p:nvPr>
            <p:ph type="ftr" sz="quarter" idx="11"/>
          </p:nvPr>
        </p:nvSpPr>
        <p:spPr/>
        <p:txBody>
          <a:bodyPr/>
          <a:lstStyle/>
          <a:p>
            <a:r>
              <a:rPr lang="fi-FI"/>
              <a:t>Dr. Sunetra Sen Narayan &amp; Dr. Shalini Narayanan 5 October 2017</a:t>
            </a:r>
            <a:endParaRPr lang="en-IN"/>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6B64687-663A-445B-9D7E-3599B0E5F88B}" type="slidenum">
              <a:rPr lang="en-IN" smtClean="0"/>
              <a:t>‹#›</a:t>
            </a:fld>
            <a:endParaRPr lang="en-IN"/>
          </a:p>
        </p:txBody>
      </p:sp>
    </p:spTree>
    <p:extLst>
      <p:ext uri="{BB962C8B-B14F-4D97-AF65-F5344CB8AC3E}">
        <p14:creationId xmlns:p14="http://schemas.microsoft.com/office/powerpoint/2010/main" val="340961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DFBF58-E47C-48A6-92A3-44888CB21085}" type="datetime1">
              <a:rPr lang="en-IN" smtClean="0"/>
              <a:t>05-10-2017</a:t>
            </a:fld>
            <a:endParaRPr lang="en-IN"/>
          </a:p>
        </p:txBody>
      </p:sp>
      <p:sp>
        <p:nvSpPr>
          <p:cNvPr id="5" name="Footer Placeholder 4"/>
          <p:cNvSpPr>
            <a:spLocks noGrp="1"/>
          </p:cNvSpPr>
          <p:nvPr>
            <p:ph type="ftr" sz="quarter" idx="11"/>
          </p:nvPr>
        </p:nvSpPr>
        <p:spPr/>
        <p:txBody>
          <a:bodyPr/>
          <a:lstStyle/>
          <a:p>
            <a:r>
              <a:rPr lang="fi-FI"/>
              <a:t>Dr. Sunetra Sen Narayan &amp; Dr. Shalini Narayanan 5 October 2017</a:t>
            </a:r>
            <a:endParaRPr lang="en-IN"/>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6B64687-663A-445B-9D7E-3599B0E5F88B}" type="slidenum">
              <a:rPr lang="en-IN" smtClean="0"/>
              <a:t>‹#›</a:t>
            </a:fld>
            <a:endParaRPr lang="en-IN"/>
          </a:p>
        </p:txBody>
      </p:sp>
    </p:spTree>
    <p:extLst>
      <p:ext uri="{BB962C8B-B14F-4D97-AF65-F5344CB8AC3E}">
        <p14:creationId xmlns:p14="http://schemas.microsoft.com/office/powerpoint/2010/main" val="400281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B50BC8-E300-46FA-8B7E-DBE9EA5E46F6}" type="datetime1">
              <a:rPr lang="en-IN" smtClean="0"/>
              <a:t>05-10-2017</a:t>
            </a:fld>
            <a:endParaRPr lang="en-IN"/>
          </a:p>
        </p:txBody>
      </p:sp>
      <p:sp>
        <p:nvSpPr>
          <p:cNvPr id="6" name="Footer Placeholder 5"/>
          <p:cNvSpPr>
            <a:spLocks noGrp="1"/>
          </p:cNvSpPr>
          <p:nvPr>
            <p:ph type="ftr" sz="quarter" idx="11"/>
          </p:nvPr>
        </p:nvSpPr>
        <p:spPr/>
        <p:txBody>
          <a:bodyPr/>
          <a:lstStyle/>
          <a:p>
            <a:r>
              <a:rPr lang="fi-FI"/>
              <a:t>Dr. Sunetra Sen Narayan &amp; Dr. Shalini Narayanan 5 October 2017</a:t>
            </a:r>
            <a:endParaRPr lang="en-IN"/>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6B64687-663A-445B-9D7E-3599B0E5F88B}" type="slidenum">
              <a:rPr lang="en-IN" smtClean="0"/>
              <a:t>‹#›</a:t>
            </a:fld>
            <a:endParaRPr lang="en-IN"/>
          </a:p>
        </p:txBody>
      </p:sp>
    </p:spTree>
    <p:extLst>
      <p:ext uri="{BB962C8B-B14F-4D97-AF65-F5344CB8AC3E}">
        <p14:creationId xmlns:p14="http://schemas.microsoft.com/office/powerpoint/2010/main" val="187234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219DBF3-76EE-4494-8D75-72084498799D}" type="datetime1">
              <a:rPr lang="en-IN" smtClean="0"/>
              <a:t>05-10-2017</a:t>
            </a:fld>
            <a:endParaRPr lang="en-IN"/>
          </a:p>
        </p:txBody>
      </p:sp>
      <p:sp>
        <p:nvSpPr>
          <p:cNvPr id="8" name="Footer Placeholder 7"/>
          <p:cNvSpPr>
            <a:spLocks noGrp="1"/>
          </p:cNvSpPr>
          <p:nvPr>
            <p:ph type="ftr" sz="quarter" idx="11"/>
          </p:nvPr>
        </p:nvSpPr>
        <p:spPr/>
        <p:txBody>
          <a:bodyPr/>
          <a:lstStyle/>
          <a:p>
            <a:r>
              <a:rPr lang="fi-FI"/>
              <a:t>Dr. Sunetra Sen Narayan &amp; Dr. Shalini Narayanan 5 October 2017</a:t>
            </a:r>
            <a:endParaRPr lang="en-IN"/>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6B64687-663A-445B-9D7E-3599B0E5F88B}" type="slidenum">
              <a:rPr lang="en-IN" smtClean="0"/>
              <a:t>‹#›</a:t>
            </a:fld>
            <a:endParaRPr lang="en-IN"/>
          </a:p>
        </p:txBody>
      </p:sp>
    </p:spTree>
    <p:extLst>
      <p:ext uri="{BB962C8B-B14F-4D97-AF65-F5344CB8AC3E}">
        <p14:creationId xmlns:p14="http://schemas.microsoft.com/office/powerpoint/2010/main" val="2892581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AA1362-A7B3-4DD6-93F0-60E2435ECF8A}" type="datetime1">
              <a:rPr lang="en-IN" smtClean="0"/>
              <a:t>05-10-2017</a:t>
            </a:fld>
            <a:endParaRPr lang="en-IN"/>
          </a:p>
        </p:txBody>
      </p:sp>
      <p:sp>
        <p:nvSpPr>
          <p:cNvPr id="4" name="Footer Placeholder 3"/>
          <p:cNvSpPr>
            <a:spLocks noGrp="1"/>
          </p:cNvSpPr>
          <p:nvPr>
            <p:ph type="ftr" sz="quarter" idx="11"/>
          </p:nvPr>
        </p:nvSpPr>
        <p:spPr/>
        <p:txBody>
          <a:bodyPr/>
          <a:lstStyle/>
          <a:p>
            <a:r>
              <a:rPr lang="fi-FI"/>
              <a:t>Dr. Sunetra Sen Narayan &amp; Dr. Shalini Narayanan 5 October 2017</a:t>
            </a:r>
            <a:endParaRPr lang="en-IN"/>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6B64687-663A-445B-9D7E-3599B0E5F88B}" type="slidenum">
              <a:rPr lang="en-IN" smtClean="0"/>
              <a:t>‹#›</a:t>
            </a:fld>
            <a:endParaRPr lang="en-IN"/>
          </a:p>
        </p:txBody>
      </p:sp>
    </p:spTree>
    <p:extLst>
      <p:ext uri="{BB962C8B-B14F-4D97-AF65-F5344CB8AC3E}">
        <p14:creationId xmlns:p14="http://schemas.microsoft.com/office/powerpoint/2010/main" val="1095171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6D1FF-3488-487B-ABBA-CE253E1E3685}" type="datetime1">
              <a:rPr lang="en-IN" smtClean="0"/>
              <a:t>05-10-2017</a:t>
            </a:fld>
            <a:endParaRPr lang="en-IN"/>
          </a:p>
        </p:txBody>
      </p:sp>
      <p:sp>
        <p:nvSpPr>
          <p:cNvPr id="3" name="Footer Placeholder 2"/>
          <p:cNvSpPr>
            <a:spLocks noGrp="1"/>
          </p:cNvSpPr>
          <p:nvPr>
            <p:ph type="ftr" sz="quarter" idx="11"/>
          </p:nvPr>
        </p:nvSpPr>
        <p:spPr/>
        <p:txBody>
          <a:bodyPr/>
          <a:lstStyle/>
          <a:p>
            <a:r>
              <a:rPr lang="fi-FI"/>
              <a:t>Dr. Sunetra Sen Narayan &amp; Dr. Shalini Narayanan 5 October 2017</a:t>
            </a:r>
            <a:endParaRPr lang="en-IN"/>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6B64687-663A-445B-9D7E-3599B0E5F88B}" type="slidenum">
              <a:rPr lang="en-IN" smtClean="0"/>
              <a:t>‹#›</a:t>
            </a:fld>
            <a:endParaRPr lang="en-IN"/>
          </a:p>
        </p:txBody>
      </p:sp>
    </p:spTree>
    <p:extLst>
      <p:ext uri="{BB962C8B-B14F-4D97-AF65-F5344CB8AC3E}">
        <p14:creationId xmlns:p14="http://schemas.microsoft.com/office/powerpoint/2010/main" val="40848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35FC641-C891-4E99-876D-99E5D8E3BB7A}" type="datetime1">
              <a:rPr lang="en-IN" smtClean="0"/>
              <a:t>05-10-2017</a:t>
            </a:fld>
            <a:endParaRPr lang="en-IN"/>
          </a:p>
        </p:txBody>
      </p:sp>
      <p:sp>
        <p:nvSpPr>
          <p:cNvPr id="6" name="Footer Placeholder 5"/>
          <p:cNvSpPr>
            <a:spLocks noGrp="1"/>
          </p:cNvSpPr>
          <p:nvPr>
            <p:ph type="ftr" sz="quarter" idx="11"/>
          </p:nvPr>
        </p:nvSpPr>
        <p:spPr/>
        <p:txBody>
          <a:bodyPr/>
          <a:lstStyle/>
          <a:p>
            <a:r>
              <a:rPr lang="fi-FI"/>
              <a:t>Dr. Sunetra Sen Narayan &amp; Dr. Shalini Narayanan 5 October 2017</a:t>
            </a:r>
            <a:endParaRPr lang="en-IN"/>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6B64687-663A-445B-9D7E-3599B0E5F88B}" type="slidenum">
              <a:rPr lang="en-IN" smtClean="0"/>
              <a:t>‹#›</a:t>
            </a:fld>
            <a:endParaRPr lang="en-IN"/>
          </a:p>
        </p:txBody>
      </p:sp>
    </p:spTree>
    <p:extLst>
      <p:ext uri="{BB962C8B-B14F-4D97-AF65-F5344CB8AC3E}">
        <p14:creationId xmlns:p14="http://schemas.microsoft.com/office/powerpoint/2010/main" val="3209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42D895F-D309-473C-B413-3BB3F651C6C4}" type="datetime1">
              <a:rPr lang="en-IN" smtClean="0"/>
              <a:t>05-10-2017</a:t>
            </a:fld>
            <a:endParaRPr lang="en-IN"/>
          </a:p>
        </p:txBody>
      </p:sp>
      <p:sp>
        <p:nvSpPr>
          <p:cNvPr id="6" name="Footer Placeholder 5"/>
          <p:cNvSpPr>
            <a:spLocks noGrp="1"/>
          </p:cNvSpPr>
          <p:nvPr>
            <p:ph type="ftr" sz="quarter" idx="11"/>
          </p:nvPr>
        </p:nvSpPr>
        <p:spPr/>
        <p:txBody>
          <a:bodyPr/>
          <a:lstStyle/>
          <a:p>
            <a:r>
              <a:rPr lang="fi-FI"/>
              <a:t>Dr. Sunetra Sen Narayan &amp; Dr. Shalini Narayanan 5 October 2017</a:t>
            </a:r>
            <a:endParaRPr lang="en-IN"/>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6B64687-663A-445B-9D7E-3599B0E5F88B}" type="slidenum">
              <a:rPr lang="en-IN" smtClean="0"/>
              <a:t>‹#›</a:t>
            </a:fld>
            <a:endParaRPr lang="en-IN"/>
          </a:p>
        </p:txBody>
      </p:sp>
    </p:spTree>
    <p:extLst>
      <p:ext uri="{BB962C8B-B14F-4D97-AF65-F5344CB8AC3E}">
        <p14:creationId xmlns:p14="http://schemas.microsoft.com/office/powerpoint/2010/main" val="2898985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596DC48-07ED-473F-8B65-59C08CA24EE4}" type="datetime1">
              <a:rPr lang="en-IN" smtClean="0"/>
              <a:t>05-10-2017</a:t>
            </a:fld>
            <a:endParaRPr lang="en-IN"/>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i-FI"/>
              <a:t>Dr. Sunetra Sen Narayan &amp; Dr. Shalini Narayanan 5 October 2017</a:t>
            </a:r>
            <a:endParaRPr lang="en-IN"/>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6B64687-663A-445B-9D7E-3599B0E5F88B}" type="slidenum">
              <a:rPr lang="en-IN" smtClean="0"/>
              <a:t>‹#›</a:t>
            </a:fld>
            <a:endParaRPr lang="en-IN"/>
          </a:p>
        </p:txBody>
      </p:sp>
    </p:spTree>
    <p:extLst>
      <p:ext uri="{BB962C8B-B14F-4D97-AF65-F5344CB8AC3E}">
        <p14:creationId xmlns:p14="http://schemas.microsoft.com/office/powerpoint/2010/main" val="1212355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sldNum="0"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6B79E008-DC37-4666-A916-4A4B8A2B5A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A214079-90D6-4C99-8350-E5BA88436AD5}"/>
              </a:ext>
            </a:extLst>
          </p:cNvPr>
          <p:cNvPicPr>
            <a:picLocks noChangeAspect="1"/>
          </p:cNvPicPr>
          <p:nvPr/>
        </p:nvPicPr>
        <p:blipFill rotWithShape="1">
          <a:blip r:embed="rId2">
            <a:extLst>
              <a:ext uri="{28A0092B-C50C-407E-A947-70E740481C1C}">
                <a14:useLocalDpi xmlns:a14="http://schemas.microsoft.com/office/drawing/2010/main" val="0"/>
              </a:ext>
            </a:extLst>
          </a:blip>
          <a:srcRect r="-1" b="17052"/>
          <a:stretch/>
        </p:blipFill>
        <p:spPr>
          <a:xfrm>
            <a:off x="7540750" y="10"/>
            <a:ext cx="4651250" cy="6858776"/>
          </a:xfrm>
          <a:prstGeom prst="rect">
            <a:avLst/>
          </a:prstGeom>
        </p:spPr>
      </p:pic>
      <p:sp>
        <p:nvSpPr>
          <p:cNvPr id="33" name="Rectangle 27">
            <a:extLst>
              <a:ext uri="{FF2B5EF4-FFF2-40B4-BE49-F238E27FC236}">
                <a16:creationId xmlns:a16="http://schemas.microsoft.com/office/drawing/2014/main" id="{F9A71B15-1984-4C52-9D91-56CF265D79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 y="0"/>
            <a:ext cx="7540751"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23">
            <a:extLst>
              <a:ext uri="{FF2B5EF4-FFF2-40B4-BE49-F238E27FC236}">
                <a16:creationId xmlns:a16="http://schemas.microsoft.com/office/drawing/2014/main" id="{C3342805-0EAA-42F0-9D6F-8ED1D6BA36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8404003" cy="857047"/>
          </a:xfrm>
          <a:custGeom>
            <a:avLst/>
            <a:gdLst>
              <a:gd name="connsiteX0" fmla="*/ 0 w 8404003"/>
              <a:gd name="connsiteY0" fmla="*/ 0 h 857047"/>
              <a:gd name="connsiteX1" fmla="*/ 797860 w 8404003"/>
              <a:gd name="connsiteY1" fmla="*/ 0 h 857047"/>
              <a:gd name="connsiteX2" fmla="*/ 2482050 w 8404003"/>
              <a:gd name="connsiteY2" fmla="*/ 0 h 857047"/>
              <a:gd name="connsiteX3" fmla="*/ 3003610 w 8404003"/>
              <a:gd name="connsiteY3" fmla="*/ 0 h 857047"/>
              <a:gd name="connsiteX4" fmla="*/ 3219959 w 8404003"/>
              <a:gd name="connsiteY4" fmla="*/ 0 h 857047"/>
              <a:gd name="connsiteX5" fmla="*/ 3311869 w 8404003"/>
              <a:gd name="connsiteY5" fmla="*/ 0 h 857047"/>
              <a:gd name="connsiteX6" fmla="*/ 3326218 w 8404003"/>
              <a:gd name="connsiteY6" fmla="*/ 0 h 857047"/>
              <a:gd name="connsiteX7" fmla="*/ 3426656 w 8404003"/>
              <a:gd name="connsiteY7" fmla="*/ 0 h 857047"/>
              <a:gd name="connsiteX8" fmla="*/ 3516436 w 8404003"/>
              <a:gd name="connsiteY8" fmla="*/ 0 h 857047"/>
              <a:gd name="connsiteX9" fmla="*/ 3601649 w 8404003"/>
              <a:gd name="connsiteY9" fmla="*/ 0 h 857047"/>
              <a:gd name="connsiteX10" fmla="*/ 3699274 w 8404003"/>
              <a:gd name="connsiteY10" fmla="*/ 0 h 857047"/>
              <a:gd name="connsiteX11" fmla="*/ 3718421 w 8404003"/>
              <a:gd name="connsiteY11" fmla="*/ 0 h 857047"/>
              <a:gd name="connsiteX12" fmla="*/ 3910939 w 8404003"/>
              <a:gd name="connsiteY12" fmla="*/ 0 h 857047"/>
              <a:gd name="connsiteX13" fmla="*/ 3927053 w 8404003"/>
              <a:gd name="connsiteY13" fmla="*/ 0 h 857047"/>
              <a:gd name="connsiteX14" fmla="*/ 4198137 w 8404003"/>
              <a:gd name="connsiteY14" fmla="*/ 0 h 857047"/>
              <a:gd name="connsiteX15" fmla="*/ 4230161 w 8404003"/>
              <a:gd name="connsiteY15" fmla="*/ 0 h 857047"/>
              <a:gd name="connsiteX16" fmla="*/ 4245215 w 8404003"/>
              <a:gd name="connsiteY16" fmla="*/ 0 h 857047"/>
              <a:gd name="connsiteX17" fmla="*/ 4350592 w 8404003"/>
              <a:gd name="connsiteY17" fmla="*/ 0 h 857047"/>
              <a:gd name="connsiteX18" fmla="*/ 4357296 w 8404003"/>
              <a:gd name="connsiteY18" fmla="*/ 0 h 857047"/>
              <a:gd name="connsiteX19" fmla="*/ 4404222 w 8404003"/>
              <a:gd name="connsiteY19" fmla="*/ 0 h 857047"/>
              <a:gd name="connsiteX20" fmla="*/ 4531592 w 8404003"/>
              <a:gd name="connsiteY20" fmla="*/ 0 h 857047"/>
              <a:gd name="connsiteX21" fmla="*/ 4598953 w 8404003"/>
              <a:gd name="connsiteY21" fmla="*/ 0 h 857047"/>
              <a:gd name="connsiteX22" fmla="*/ 4779630 w 8404003"/>
              <a:gd name="connsiteY22" fmla="*/ 0 h 857047"/>
              <a:gd name="connsiteX23" fmla="*/ 5132321 w 8404003"/>
              <a:gd name="connsiteY23" fmla="*/ 0 h 857047"/>
              <a:gd name="connsiteX24" fmla="*/ 5141543 w 8404003"/>
              <a:gd name="connsiteY24" fmla="*/ 0 h 857047"/>
              <a:gd name="connsiteX25" fmla="*/ 5188556 w 8404003"/>
              <a:gd name="connsiteY25" fmla="*/ 0 h 857047"/>
              <a:gd name="connsiteX26" fmla="*/ 5206100 w 8404003"/>
              <a:gd name="connsiteY26" fmla="*/ 0 h 857047"/>
              <a:gd name="connsiteX27" fmla="*/ 5722554 w 8404003"/>
              <a:gd name="connsiteY27" fmla="*/ 0 h 857047"/>
              <a:gd name="connsiteX28" fmla="*/ 5732230 w 8404003"/>
              <a:gd name="connsiteY28" fmla="*/ 0 h 857047"/>
              <a:gd name="connsiteX29" fmla="*/ 5798594 w 8404003"/>
              <a:gd name="connsiteY29" fmla="*/ 0 h 857047"/>
              <a:gd name="connsiteX30" fmla="*/ 5799962 w 8404003"/>
              <a:gd name="connsiteY30" fmla="*/ 0 h 857047"/>
              <a:gd name="connsiteX31" fmla="*/ 6338565 w 8404003"/>
              <a:gd name="connsiteY31" fmla="*/ 0 h 857047"/>
              <a:gd name="connsiteX32" fmla="*/ 6649966 w 8404003"/>
              <a:gd name="connsiteY32" fmla="*/ 0 h 857047"/>
              <a:gd name="connsiteX33" fmla="*/ 6730668 w 8404003"/>
              <a:gd name="connsiteY33" fmla="*/ 0 h 857047"/>
              <a:gd name="connsiteX34" fmla="*/ 7178721 w 8404003"/>
              <a:gd name="connsiteY34" fmla="*/ 0 h 857047"/>
              <a:gd name="connsiteX35" fmla="*/ 7277889 w 8404003"/>
              <a:gd name="connsiteY35" fmla="*/ 0 h 857047"/>
              <a:gd name="connsiteX36" fmla="*/ 7782893 w 8404003"/>
              <a:gd name="connsiteY36" fmla="*/ 0 h 857047"/>
              <a:gd name="connsiteX37" fmla="*/ 8006080 w 8404003"/>
              <a:gd name="connsiteY37" fmla="*/ 0 h 857047"/>
              <a:gd name="connsiteX38" fmla="*/ 8030270 w 8404003"/>
              <a:gd name="connsiteY38" fmla="*/ 10516 h 857047"/>
              <a:gd name="connsiteX39" fmla="*/ 8035108 w 8404003"/>
              <a:gd name="connsiteY39" fmla="*/ 15774 h 857047"/>
              <a:gd name="connsiteX40" fmla="*/ 8393118 w 8404003"/>
              <a:gd name="connsiteY40" fmla="*/ 404863 h 857047"/>
              <a:gd name="connsiteX41" fmla="*/ 8393118 w 8404003"/>
              <a:gd name="connsiteY41" fmla="*/ 452185 h 857047"/>
              <a:gd name="connsiteX42" fmla="*/ 8035108 w 8404003"/>
              <a:gd name="connsiteY42" fmla="*/ 841273 h 857047"/>
              <a:gd name="connsiteX43" fmla="*/ 8030270 w 8404003"/>
              <a:gd name="connsiteY43" fmla="*/ 846531 h 857047"/>
              <a:gd name="connsiteX44" fmla="*/ 8006080 w 8404003"/>
              <a:gd name="connsiteY44" fmla="*/ 857047 h 857047"/>
              <a:gd name="connsiteX45" fmla="*/ 7889742 w 8404003"/>
              <a:gd name="connsiteY45" fmla="*/ 857047 h 857047"/>
              <a:gd name="connsiteX46" fmla="*/ 7782893 w 8404003"/>
              <a:gd name="connsiteY46" fmla="*/ 857047 h 857047"/>
              <a:gd name="connsiteX47" fmla="*/ 7776190 w 8404003"/>
              <a:gd name="connsiteY47" fmla="*/ 857047 h 857047"/>
              <a:gd name="connsiteX48" fmla="*/ 7730315 w 8404003"/>
              <a:gd name="connsiteY48" fmla="*/ 857047 h 857047"/>
              <a:gd name="connsiteX49" fmla="*/ 7729264 w 8404003"/>
              <a:gd name="connsiteY49" fmla="*/ 857047 h 857047"/>
              <a:gd name="connsiteX50" fmla="*/ 7601893 w 8404003"/>
              <a:gd name="connsiteY50" fmla="*/ 857047 h 857047"/>
              <a:gd name="connsiteX51" fmla="*/ 7467477 w 8404003"/>
              <a:gd name="connsiteY51" fmla="*/ 857047 h 857047"/>
              <a:gd name="connsiteX52" fmla="*/ 7353856 w 8404003"/>
              <a:gd name="connsiteY52" fmla="*/ 857047 h 857047"/>
              <a:gd name="connsiteX53" fmla="*/ 7075374 w 8404003"/>
              <a:gd name="connsiteY53" fmla="*/ 857047 h 857047"/>
              <a:gd name="connsiteX54" fmla="*/ 6944929 w 8404003"/>
              <a:gd name="connsiteY54" fmla="*/ 857047 h 857047"/>
              <a:gd name="connsiteX55" fmla="*/ 6528153 w 8404003"/>
              <a:gd name="connsiteY55" fmla="*/ 857047 h 857047"/>
              <a:gd name="connsiteX56" fmla="*/ 6334891 w 8404003"/>
              <a:gd name="connsiteY56" fmla="*/ 857047 h 857047"/>
              <a:gd name="connsiteX57" fmla="*/ 5799962 w 8404003"/>
              <a:gd name="connsiteY57" fmla="*/ 857047 h 857047"/>
              <a:gd name="connsiteX58" fmla="*/ 5722554 w 8404003"/>
              <a:gd name="connsiteY58" fmla="*/ 857047 h 857047"/>
              <a:gd name="connsiteX59" fmla="*/ 5648775 w 8404003"/>
              <a:gd name="connsiteY59" fmla="*/ 857047 h 857047"/>
              <a:gd name="connsiteX60" fmla="*/ 5483520 w 8404003"/>
              <a:gd name="connsiteY60" fmla="*/ 857047 h 857047"/>
              <a:gd name="connsiteX61" fmla="*/ 5473550 w 8404003"/>
              <a:gd name="connsiteY61" fmla="*/ 857047 h 857047"/>
              <a:gd name="connsiteX62" fmla="*/ 5132321 w 8404003"/>
              <a:gd name="connsiteY62" fmla="*/ 857047 h 857047"/>
              <a:gd name="connsiteX63" fmla="*/ 5047108 w 8404003"/>
              <a:gd name="connsiteY63" fmla="*/ 857047 h 857047"/>
              <a:gd name="connsiteX64" fmla="*/ 4954764 w 8404003"/>
              <a:gd name="connsiteY64" fmla="*/ 857047 h 857047"/>
              <a:gd name="connsiteX65" fmla="*/ 4930335 w 8404003"/>
              <a:gd name="connsiteY65" fmla="*/ 857047 h 857047"/>
              <a:gd name="connsiteX66" fmla="*/ 4450619 w 8404003"/>
              <a:gd name="connsiteY66" fmla="*/ 857047 h 857047"/>
              <a:gd name="connsiteX67" fmla="*/ 4350592 w 8404003"/>
              <a:gd name="connsiteY67" fmla="*/ 857047 h 857047"/>
              <a:gd name="connsiteX68" fmla="*/ 4335538 w 8404003"/>
              <a:gd name="connsiteY68" fmla="*/ 857047 h 857047"/>
              <a:gd name="connsiteX69" fmla="*/ 4230161 w 8404003"/>
              <a:gd name="connsiteY69" fmla="*/ 857047 h 857047"/>
              <a:gd name="connsiteX70" fmla="*/ 4215812 w 8404003"/>
              <a:gd name="connsiteY70" fmla="*/ 857047 h 857047"/>
              <a:gd name="connsiteX71" fmla="*/ 4115374 w 8404003"/>
              <a:gd name="connsiteY71" fmla="*/ 857047 h 857047"/>
              <a:gd name="connsiteX72" fmla="*/ 4049804 w 8404003"/>
              <a:gd name="connsiteY72" fmla="*/ 857047 h 857047"/>
              <a:gd name="connsiteX73" fmla="*/ 3842757 w 8404003"/>
              <a:gd name="connsiteY73" fmla="*/ 857047 h 857047"/>
              <a:gd name="connsiteX74" fmla="*/ 3614977 w 8404003"/>
              <a:gd name="connsiteY74" fmla="*/ 857047 h 857047"/>
              <a:gd name="connsiteX75" fmla="*/ 3516436 w 8404003"/>
              <a:gd name="connsiteY75" fmla="*/ 857047 h 857047"/>
              <a:gd name="connsiteX76" fmla="*/ 3452333 w 8404003"/>
              <a:gd name="connsiteY76" fmla="*/ 857047 h 857047"/>
              <a:gd name="connsiteX77" fmla="*/ 3311869 w 8404003"/>
              <a:gd name="connsiteY77" fmla="*/ 857047 h 857047"/>
              <a:gd name="connsiteX78" fmla="*/ 3300088 w 8404003"/>
              <a:gd name="connsiteY78" fmla="*/ 857047 h 857047"/>
              <a:gd name="connsiteX79" fmla="*/ 3272588 w 8404003"/>
              <a:gd name="connsiteY79" fmla="*/ 857047 h 857047"/>
              <a:gd name="connsiteX80" fmla="*/ 3179295 w 8404003"/>
              <a:gd name="connsiteY80" fmla="*/ 857047 h 857047"/>
              <a:gd name="connsiteX81" fmla="*/ 3003610 w 8404003"/>
              <a:gd name="connsiteY81" fmla="*/ 857047 h 857047"/>
              <a:gd name="connsiteX82" fmla="*/ 2997618 w 8404003"/>
              <a:gd name="connsiteY82" fmla="*/ 857047 h 857047"/>
              <a:gd name="connsiteX83" fmla="*/ 797860 w 8404003"/>
              <a:gd name="connsiteY83" fmla="*/ 857047 h 857047"/>
              <a:gd name="connsiteX84" fmla="*/ 0 w 8404003"/>
              <a:gd name="connsiteY84" fmla="*/ 857047 h 857047"/>
              <a:gd name="connsiteX85" fmla="*/ 0 w 8404003"/>
              <a:gd name="connsiteY85"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404003" h="857047">
                <a:moveTo>
                  <a:pt x="0" y="0"/>
                </a:moveTo>
                <a:cubicBezTo>
                  <a:pt x="0" y="0"/>
                  <a:pt x="0" y="0"/>
                  <a:pt x="797860" y="0"/>
                </a:cubicBezTo>
                <a:cubicBezTo>
                  <a:pt x="797860" y="0"/>
                  <a:pt x="797860" y="0"/>
                  <a:pt x="2482050" y="0"/>
                </a:cubicBezTo>
                <a:lnTo>
                  <a:pt x="3003610" y="0"/>
                </a:lnTo>
                <a:cubicBezTo>
                  <a:pt x="3003610" y="0"/>
                  <a:pt x="3003610" y="0"/>
                  <a:pt x="3219959" y="0"/>
                </a:cubicBezTo>
                <a:lnTo>
                  <a:pt x="3311869" y="0"/>
                </a:lnTo>
                <a:lnTo>
                  <a:pt x="3326218" y="0"/>
                </a:lnTo>
                <a:lnTo>
                  <a:pt x="3426656" y="0"/>
                </a:lnTo>
                <a:lnTo>
                  <a:pt x="3516436" y="0"/>
                </a:lnTo>
                <a:cubicBezTo>
                  <a:pt x="3516436" y="0"/>
                  <a:pt x="3516436" y="0"/>
                  <a:pt x="3601649" y="0"/>
                </a:cubicBezTo>
                <a:lnTo>
                  <a:pt x="3699274" y="0"/>
                </a:lnTo>
                <a:lnTo>
                  <a:pt x="3718421" y="0"/>
                </a:lnTo>
                <a:cubicBezTo>
                  <a:pt x="3768918" y="0"/>
                  <a:pt x="3832038" y="0"/>
                  <a:pt x="3910939" y="0"/>
                </a:cubicBezTo>
                <a:lnTo>
                  <a:pt x="3927053" y="0"/>
                </a:lnTo>
                <a:lnTo>
                  <a:pt x="4198137" y="0"/>
                </a:lnTo>
                <a:lnTo>
                  <a:pt x="4230161" y="0"/>
                </a:lnTo>
                <a:lnTo>
                  <a:pt x="4245215" y="0"/>
                </a:lnTo>
                <a:lnTo>
                  <a:pt x="4350592" y="0"/>
                </a:lnTo>
                <a:lnTo>
                  <a:pt x="4357296" y="0"/>
                </a:lnTo>
                <a:lnTo>
                  <a:pt x="4404222" y="0"/>
                </a:lnTo>
                <a:lnTo>
                  <a:pt x="4531592" y="0"/>
                </a:lnTo>
                <a:lnTo>
                  <a:pt x="4598953" y="0"/>
                </a:lnTo>
                <a:lnTo>
                  <a:pt x="4779630" y="0"/>
                </a:lnTo>
                <a:lnTo>
                  <a:pt x="5132321" y="0"/>
                </a:lnTo>
                <a:cubicBezTo>
                  <a:pt x="5132321" y="0"/>
                  <a:pt x="5132321" y="0"/>
                  <a:pt x="5141543" y="0"/>
                </a:cubicBezTo>
                <a:lnTo>
                  <a:pt x="5188556" y="0"/>
                </a:lnTo>
                <a:lnTo>
                  <a:pt x="5206100" y="0"/>
                </a:lnTo>
                <a:cubicBezTo>
                  <a:pt x="5279879" y="0"/>
                  <a:pt x="5427438" y="0"/>
                  <a:pt x="5722554" y="0"/>
                </a:cubicBezTo>
                <a:cubicBezTo>
                  <a:pt x="5722554" y="0"/>
                  <a:pt x="5722554" y="0"/>
                  <a:pt x="5732230" y="0"/>
                </a:cubicBezTo>
                <a:lnTo>
                  <a:pt x="5798594" y="0"/>
                </a:lnTo>
                <a:lnTo>
                  <a:pt x="5799962" y="0"/>
                </a:lnTo>
                <a:cubicBezTo>
                  <a:pt x="5799962" y="0"/>
                  <a:pt x="5799962" y="0"/>
                  <a:pt x="6338565" y="0"/>
                </a:cubicBezTo>
                <a:lnTo>
                  <a:pt x="6649966" y="0"/>
                </a:lnTo>
                <a:lnTo>
                  <a:pt x="6730668" y="0"/>
                </a:lnTo>
                <a:lnTo>
                  <a:pt x="7178721" y="0"/>
                </a:lnTo>
                <a:lnTo>
                  <a:pt x="7277889" y="0"/>
                </a:lnTo>
                <a:lnTo>
                  <a:pt x="7782893" y="0"/>
                </a:lnTo>
                <a:lnTo>
                  <a:pt x="8006080" y="0"/>
                </a:lnTo>
                <a:cubicBezTo>
                  <a:pt x="8015756" y="0"/>
                  <a:pt x="8025432" y="5258"/>
                  <a:pt x="8030270" y="10516"/>
                </a:cubicBezTo>
                <a:cubicBezTo>
                  <a:pt x="8030270" y="10516"/>
                  <a:pt x="8035108" y="10516"/>
                  <a:pt x="8035108" y="15774"/>
                </a:cubicBezTo>
                <a:cubicBezTo>
                  <a:pt x="8035108" y="15774"/>
                  <a:pt x="8035108" y="15774"/>
                  <a:pt x="8393118" y="404863"/>
                </a:cubicBezTo>
                <a:cubicBezTo>
                  <a:pt x="8407632" y="415379"/>
                  <a:pt x="8407632" y="436411"/>
                  <a:pt x="8393118" y="452185"/>
                </a:cubicBezTo>
                <a:cubicBezTo>
                  <a:pt x="8393118" y="452185"/>
                  <a:pt x="8393118" y="452185"/>
                  <a:pt x="8035108" y="841273"/>
                </a:cubicBezTo>
                <a:cubicBezTo>
                  <a:pt x="8035108" y="841273"/>
                  <a:pt x="8030270" y="841273"/>
                  <a:pt x="8030270" y="846531"/>
                </a:cubicBezTo>
                <a:cubicBezTo>
                  <a:pt x="8025432" y="851789"/>
                  <a:pt x="8015756" y="857047"/>
                  <a:pt x="8006080" y="857047"/>
                </a:cubicBezTo>
                <a:cubicBezTo>
                  <a:pt x="8006080" y="857047"/>
                  <a:pt x="8006080" y="857047"/>
                  <a:pt x="7889742" y="857047"/>
                </a:cubicBezTo>
                <a:lnTo>
                  <a:pt x="7782893" y="857047"/>
                </a:lnTo>
                <a:lnTo>
                  <a:pt x="7776190" y="857047"/>
                </a:lnTo>
                <a:lnTo>
                  <a:pt x="7730315" y="857047"/>
                </a:lnTo>
                <a:lnTo>
                  <a:pt x="7729264" y="857047"/>
                </a:lnTo>
                <a:lnTo>
                  <a:pt x="7601893" y="857047"/>
                </a:lnTo>
                <a:lnTo>
                  <a:pt x="7467477" y="857047"/>
                </a:lnTo>
                <a:lnTo>
                  <a:pt x="7353856" y="857047"/>
                </a:lnTo>
                <a:lnTo>
                  <a:pt x="7075374" y="857047"/>
                </a:lnTo>
                <a:lnTo>
                  <a:pt x="6944929" y="857047"/>
                </a:lnTo>
                <a:lnTo>
                  <a:pt x="6528153" y="857047"/>
                </a:lnTo>
                <a:lnTo>
                  <a:pt x="6334891" y="857047"/>
                </a:lnTo>
                <a:lnTo>
                  <a:pt x="5799962" y="857047"/>
                </a:lnTo>
                <a:cubicBezTo>
                  <a:pt x="5799962" y="857047"/>
                  <a:pt x="5799962" y="857047"/>
                  <a:pt x="5722554" y="857047"/>
                </a:cubicBezTo>
                <a:cubicBezTo>
                  <a:pt x="5722554" y="857047"/>
                  <a:pt x="5722554" y="857047"/>
                  <a:pt x="5648775" y="857047"/>
                </a:cubicBezTo>
                <a:lnTo>
                  <a:pt x="5483520" y="857047"/>
                </a:lnTo>
                <a:lnTo>
                  <a:pt x="5473550" y="857047"/>
                </a:lnTo>
                <a:cubicBezTo>
                  <a:pt x="5390548" y="857047"/>
                  <a:pt x="5279879" y="857047"/>
                  <a:pt x="5132321" y="857047"/>
                </a:cubicBezTo>
                <a:cubicBezTo>
                  <a:pt x="5132321" y="857047"/>
                  <a:pt x="5132321" y="857047"/>
                  <a:pt x="5047108" y="857047"/>
                </a:cubicBezTo>
                <a:lnTo>
                  <a:pt x="4954764" y="857047"/>
                </a:lnTo>
                <a:lnTo>
                  <a:pt x="4930335" y="857047"/>
                </a:lnTo>
                <a:cubicBezTo>
                  <a:pt x="4829342" y="857047"/>
                  <a:pt x="4677853" y="857047"/>
                  <a:pt x="4450619" y="857047"/>
                </a:cubicBezTo>
                <a:lnTo>
                  <a:pt x="4350592" y="857047"/>
                </a:lnTo>
                <a:lnTo>
                  <a:pt x="4335538" y="857047"/>
                </a:lnTo>
                <a:lnTo>
                  <a:pt x="4230161" y="857047"/>
                </a:lnTo>
                <a:lnTo>
                  <a:pt x="4215812" y="857047"/>
                </a:lnTo>
                <a:lnTo>
                  <a:pt x="4115374" y="857047"/>
                </a:lnTo>
                <a:lnTo>
                  <a:pt x="4049804" y="857047"/>
                </a:lnTo>
                <a:lnTo>
                  <a:pt x="3842757" y="857047"/>
                </a:lnTo>
                <a:lnTo>
                  <a:pt x="3614977" y="857047"/>
                </a:lnTo>
                <a:lnTo>
                  <a:pt x="3516436" y="857047"/>
                </a:lnTo>
                <a:cubicBezTo>
                  <a:pt x="3516436" y="857047"/>
                  <a:pt x="3516436" y="857047"/>
                  <a:pt x="3452333" y="857047"/>
                </a:cubicBezTo>
                <a:lnTo>
                  <a:pt x="3311869" y="857047"/>
                </a:lnTo>
                <a:lnTo>
                  <a:pt x="3300088" y="857047"/>
                </a:lnTo>
                <a:lnTo>
                  <a:pt x="3272588" y="857047"/>
                </a:lnTo>
                <a:lnTo>
                  <a:pt x="3179295" y="857047"/>
                </a:lnTo>
                <a:lnTo>
                  <a:pt x="3003610" y="857047"/>
                </a:lnTo>
                <a:lnTo>
                  <a:pt x="2997618" y="857047"/>
                </a:lnTo>
                <a:cubicBezTo>
                  <a:pt x="2683367" y="857047"/>
                  <a:pt x="2054864" y="857047"/>
                  <a:pt x="797860" y="857047"/>
                </a:cubicBezTo>
                <a:cubicBezTo>
                  <a:pt x="797860" y="857047"/>
                  <a:pt x="797860" y="857047"/>
                  <a:pt x="0" y="857047"/>
                </a:cubicBezTo>
                <a:cubicBezTo>
                  <a:pt x="0" y="857047"/>
                  <a:pt x="0" y="857047"/>
                  <a:pt x="0"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US"/>
          </a:p>
        </p:txBody>
      </p:sp>
      <p:sp>
        <p:nvSpPr>
          <p:cNvPr id="2" name="Title 1"/>
          <p:cNvSpPr>
            <a:spLocks noGrp="1"/>
          </p:cNvSpPr>
          <p:nvPr>
            <p:ph type="ctrTitle"/>
          </p:nvPr>
        </p:nvSpPr>
        <p:spPr>
          <a:xfrm>
            <a:off x="540278" y="967417"/>
            <a:ext cx="6675215" cy="3943250"/>
          </a:xfrm>
        </p:spPr>
        <p:txBody>
          <a:bodyPr>
            <a:normAutofit/>
          </a:bodyPr>
          <a:lstStyle/>
          <a:p>
            <a:r>
              <a:rPr lang="en-IN" sz="4000" dirty="0">
                <a:solidFill>
                  <a:srgbClr val="FEFFFF"/>
                </a:solidFill>
              </a:rPr>
              <a:t>New Media in India:</a:t>
            </a:r>
            <a:br>
              <a:rPr lang="en-IN" sz="4000" dirty="0">
                <a:solidFill>
                  <a:srgbClr val="FEFFFF"/>
                </a:solidFill>
              </a:rPr>
            </a:br>
            <a:r>
              <a:rPr lang="en-IN" sz="3600" dirty="0">
                <a:solidFill>
                  <a:srgbClr val="FEFFFF"/>
                </a:solidFill>
              </a:rPr>
              <a:t>From Fad to Fundamental?</a:t>
            </a:r>
            <a:endParaRPr lang="en-IN" sz="4000" dirty="0">
              <a:solidFill>
                <a:srgbClr val="FEFFFF"/>
              </a:solidFill>
            </a:endParaRPr>
          </a:p>
        </p:txBody>
      </p:sp>
      <p:sp>
        <p:nvSpPr>
          <p:cNvPr id="3" name="Subtitle 2"/>
          <p:cNvSpPr>
            <a:spLocks noGrp="1"/>
          </p:cNvSpPr>
          <p:nvPr>
            <p:ph type="subTitle" idx="1"/>
          </p:nvPr>
        </p:nvSpPr>
        <p:spPr>
          <a:xfrm>
            <a:off x="540278" y="5189400"/>
            <a:ext cx="6692953" cy="544260"/>
          </a:xfrm>
        </p:spPr>
        <p:txBody>
          <a:bodyPr anchor="ctr">
            <a:normAutofit/>
          </a:bodyPr>
          <a:lstStyle/>
          <a:p>
            <a:r>
              <a:rPr lang="en-IN" sz="1600">
                <a:solidFill>
                  <a:srgbClr val="FEFFFF"/>
                </a:solidFill>
              </a:rPr>
              <a:t>Dr. Sunetra </a:t>
            </a:r>
            <a:r>
              <a:rPr lang="en-IN" sz="1600" dirty="0">
                <a:solidFill>
                  <a:srgbClr val="FEFFFF"/>
                </a:solidFill>
              </a:rPr>
              <a:t>Sen Narayan </a:t>
            </a:r>
            <a:r>
              <a:rPr lang="en-IN" sz="1600">
                <a:solidFill>
                  <a:srgbClr val="FEFFFF"/>
                </a:solidFill>
              </a:rPr>
              <a:t>&amp; Dr. </a:t>
            </a:r>
            <a:r>
              <a:rPr lang="en-IN" sz="1600" dirty="0">
                <a:solidFill>
                  <a:srgbClr val="FEFFFF"/>
                </a:solidFill>
              </a:rPr>
              <a:t>Shalini Narayanan</a:t>
            </a:r>
          </a:p>
        </p:txBody>
      </p:sp>
    </p:spTree>
    <p:extLst>
      <p:ext uri="{BB962C8B-B14F-4D97-AF65-F5344CB8AC3E}">
        <p14:creationId xmlns:p14="http://schemas.microsoft.com/office/powerpoint/2010/main" val="3584482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7E42047-F7E7-4687-BBE0-D4BDC8E77B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8" name="Group 17">
            <a:extLst>
              <a:ext uri="{FF2B5EF4-FFF2-40B4-BE49-F238E27FC236}">
                <a16:creationId xmlns:a16="http://schemas.microsoft.com/office/drawing/2014/main" id="{8D6F839A-C8D9-4FBC-8EFD-9E56D12F4CD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19" name="Freeform 11">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0" name="Freeform 12">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1" name="Freeform 13">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2" name="Freeform 14">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3" name="Freeform 15">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4" name="Freeform 16">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5" name="Freeform 17">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6" name="Freeform 18">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7" name="Freeform 19">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8" name="Freeform 20">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9" name="Freeform 21">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0" name="Freeform 22">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2" name="Group 31">
            <a:extLst>
              <a:ext uri="{FF2B5EF4-FFF2-40B4-BE49-F238E27FC236}">
                <a16:creationId xmlns:a16="http://schemas.microsoft.com/office/drawing/2014/main" id="{70EDA856-A216-4EEC-9AB6-A59FFC70361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33" name="Freeform 27">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4" name="Freeform 28">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5" name="Freeform 29">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6" name="Freeform 30">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7" name="Freeform 31">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8" name="Freeform 32">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9" name="Freeform 33">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0" name="Freeform 34">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1" name="Freeform 35">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2" name="Freeform 36">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3" name="Freeform 37">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4" name="Freeform 38">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6" name="Rectangle 45">
            <a:extLst>
              <a:ext uri="{FF2B5EF4-FFF2-40B4-BE49-F238E27FC236}">
                <a16:creationId xmlns:a16="http://schemas.microsoft.com/office/drawing/2014/main" id="{2C509E7A-337A-4664-BEC2-03F9BCA0A46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8" name="Freeform 11">
            <a:extLst>
              <a:ext uri="{FF2B5EF4-FFF2-40B4-BE49-F238E27FC236}">
                <a16:creationId xmlns:a16="http://schemas.microsoft.com/office/drawing/2014/main" id="{D9AB99AB-E300-4B19-97C3-9A12EA3C7BD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9" name="Content Placeholder 5"/>
          <p:cNvPicPr>
            <a:picLocks noChangeAspect="1"/>
          </p:cNvPicPr>
          <p:nvPr/>
        </p:nvPicPr>
        <p:blipFill rotWithShape="1">
          <a:blip r:embed="rId2">
            <a:extLst>
              <a:ext uri="{28A0092B-C50C-407E-A947-70E740481C1C}">
                <a14:useLocalDpi xmlns:a14="http://schemas.microsoft.com/office/drawing/2010/main" val="0"/>
              </a:ext>
            </a:extLst>
          </a:blip>
          <a:srcRect t="28295" b="1181"/>
          <a:stretch/>
        </p:blipFill>
        <p:spPr>
          <a:xfrm rot="5400000">
            <a:off x="-2068728" y="2070458"/>
            <a:ext cx="6858000" cy="2720544"/>
          </a:xfrm>
          <a:prstGeom prst="rect">
            <a:avLst/>
          </a:prstGeom>
        </p:spPr>
      </p:pic>
      <p:sp>
        <p:nvSpPr>
          <p:cNvPr id="2" name="Title 1">
            <a:extLst>
              <a:ext uri="{FF2B5EF4-FFF2-40B4-BE49-F238E27FC236}">
                <a16:creationId xmlns:a16="http://schemas.microsoft.com/office/drawing/2014/main" id="{A07817BB-9B95-44F0-815A-80FC785CCC9A}"/>
              </a:ext>
            </a:extLst>
          </p:cNvPr>
          <p:cNvSpPr>
            <a:spLocks noGrp="1"/>
          </p:cNvSpPr>
          <p:nvPr>
            <p:ph type="title"/>
          </p:nvPr>
        </p:nvSpPr>
        <p:spPr>
          <a:xfrm>
            <a:off x="4659520" y="624110"/>
            <a:ext cx="6845092" cy="881227"/>
          </a:xfrm>
        </p:spPr>
        <p:txBody>
          <a:bodyPr>
            <a:normAutofit/>
          </a:bodyPr>
          <a:lstStyle/>
          <a:p>
            <a:r>
              <a:rPr lang="en-IN" dirty="0"/>
              <a:t>India Trends</a:t>
            </a:r>
          </a:p>
        </p:txBody>
      </p:sp>
      <p:sp>
        <p:nvSpPr>
          <p:cNvPr id="4" name="Footer Placeholder 3">
            <a:extLst>
              <a:ext uri="{FF2B5EF4-FFF2-40B4-BE49-F238E27FC236}">
                <a16:creationId xmlns:a16="http://schemas.microsoft.com/office/drawing/2014/main" id="{2B892C40-1C0A-4544-A2A2-91B893FD0145}"/>
              </a:ext>
            </a:extLst>
          </p:cNvPr>
          <p:cNvSpPr>
            <a:spLocks noGrp="1"/>
          </p:cNvSpPr>
          <p:nvPr>
            <p:ph type="ftr" sz="quarter" idx="11"/>
          </p:nvPr>
        </p:nvSpPr>
        <p:spPr>
          <a:xfrm>
            <a:off x="4106333" y="6135808"/>
            <a:ext cx="6102878" cy="365125"/>
          </a:xfrm>
        </p:spPr>
        <p:txBody>
          <a:bodyPr>
            <a:normAutofit/>
          </a:bodyPr>
          <a:lstStyle/>
          <a:p>
            <a:pPr>
              <a:spcAft>
                <a:spcPts val="600"/>
              </a:spcAft>
            </a:pPr>
            <a:r>
              <a:rPr lang="fi-FI"/>
              <a:t>Dr. Sunetra Sen Narayan &amp; Dr. Shalini Narayanan 5 October 2017</a:t>
            </a:r>
            <a:endParaRPr lang="en-IN"/>
          </a:p>
        </p:txBody>
      </p:sp>
      <p:sp>
        <p:nvSpPr>
          <p:cNvPr id="11" name="Content Placeholder 10"/>
          <p:cNvSpPr>
            <a:spLocks noGrp="1"/>
          </p:cNvSpPr>
          <p:nvPr>
            <p:ph idx="1"/>
          </p:nvPr>
        </p:nvSpPr>
        <p:spPr>
          <a:xfrm>
            <a:off x="4707025" y="1507067"/>
            <a:ext cx="6797585" cy="4404155"/>
          </a:xfrm>
        </p:spPr>
        <p:txBody>
          <a:bodyPr>
            <a:normAutofit fontScale="92500" lnSpcReduction="10000"/>
          </a:bodyPr>
          <a:lstStyle/>
          <a:p>
            <a:r>
              <a:rPr lang="en-US" dirty="0"/>
              <a:t>In the years between 2000 and 2015, growth rate of internet use went up by nearly 7000% in India!</a:t>
            </a:r>
          </a:p>
          <a:p>
            <a:r>
              <a:rPr lang="en-US" dirty="0"/>
              <a:t>As of July, 2017, India has become the number one country for Facebook users with 241 million people on the platform. The US has 240 million users.</a:t>
            </a:r>
          </a:p>
          <a:p>
            <a:r>
              <a:rPr lang="en-US" dirty="0"/>
              <a:t>However, less than a quarter of FB users in India are female. In contrast, more than half the users in the US are women.</a:t>
            </a:r>
          </a:p>
          <a:p>
            <a:r>
              <a:rPr lang="en-US" dirty="0"/>
              <a:t>The “missed call” phenomenon is still common in India</a:t>
            </a:r>
          </a:p>
          <a:p>
            <a:r>
              <a:rPr lang="en-US" dirty="0"/>
              <a:t>The most popular pre-paid recharge in India is for Rs.10 (around 15 cents)</a:t>
            </a:r>
          </a:p>
          <a:p>
            <a:r>
              <a:rPr lang="en-US" dirty="0"/>
              <a:t>In the coming years, internet users in India are likely to be more rural, more female, older and more vernacular.</a:t>
            </a:r>
          </a:p>
          <a:p>
            <a:r>
              <a:rPr lang="en-US" dirty="0"/>
              <a:t>By 2021, internet language users are likely to reach 536 million, as compared to English users at 199 million.</a:t>
            </a:r>
          </a:p>
          <a:p>
            <a:endParaRPr lang="en-US" dirty="0"/>
          </a:p>
          <a:p>
            <a:endParaRPr lang="en-US" dirty="0"/>
          </a:p>
        </p:txBody>
      </p:sp>
    </p:spTree>
    <p:extLst>
      <p:ext uri="{BB962C8B-B14F-4D97-AF65-F5344CB8AC3E}">
        <p14:creationId xmlns:p14="http://schemas.microsoft.com/office/powerpoint/2010/main" val="2576041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ell phone&#10;&#10;Description generated with high confidence">
            <a:extLst>
              <a:ext uri="{FF2B5EF4-FFF2-40B4-BE49-F238E27FC236}">
                <a16:creationId xmlns:a16="http://schemas.microsoft.com/office/drawing/2014/main" id="{1F80C998-F2BF-4024-BE11-866D5A00C9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3357" y="643467"/>
            <a:ext cx="9605286" cy="5571066"/>
          </a:xfrm>
          <a:prstGeom prst="rect">
            <a:avLst/>
          </a:prstGeom>
        </p:spPr>
      </p:pic>
      <p:sp>
        <p:nvSpPr>
          <p:cNvPr id="2" name="TextBox 1">
            <a:extLst>
              <a:ext uri="{FF2B5EF4-FFF2-40B4-BE49-F238E27FC236}">
                <a16:creationId xmlns:a16="http://schemas.microsoft.com/office/drawing/2014/main" id="{8F5F764D-B415-455E-9FFD-A48AACE2CD57}"/>
              </a:ext>
            </a:extLst>
          </p:cNvPr>
          <p:cNvSpPr txBox="1"/>
          <p:nvPr/>
        </p:nvSpPr>
        <p:spPr>
          <a:xfrm>
            <a:off x="5511800" y="5765800"/>
            <a:ext cx="4834467" cy="261610"/>
          </a:xfrm>
          <a:prstGeom prst="rect">
            <a:avLst/>
          </a:prstGeom>
          <a:noFill/>
        </p:spPr>
        <p:txBody>
          <a:bodyPr wrap="square" rtlCol="0">
            <a:spAutoFit/>
          </a:bodyPr>
          <a:lstStyle/>
          <a:p>
            <a:r>
              <a:rPr lang="en-IN" sz="1100" dirty="0"/>
              <a:t>Source: </a:t>
            </a:r>
            <a:r>
              <a:rPr lang="en-IN" sz="1100" dirty="0" err="1"/>
              <a:t>Nasscom’s</a:t>
            </a:r>
            <a:r>
              <a:rPr lang="en-IN" sz="1100" dirty="0"/>
              <a:t> report on </a:t>
            </a:r>
            <a:r>
              <a:rPr lang="en-IN" sz="1100" i="1" dirty="0"/>
              <a:t>The Future of the Internet in India</a:t>
            </a:r>
            <a:r>
              <a:rPr lang="en-IN" sz="1100" dirty="0"/>
              <a:t> (2016)</a:t>
            </a:r>
          </a:p>
        </p:txBody>
      </p:sp>
    </p:spTree>
    <p:extLst>
      <p:ext uri="{BB962C8B-B14F-4D97-AF65-F5344CB8AC3E}">
        <p14:creationId xmlns:p14="http://schemas.microsoft.com/office/powerpoint/2010/main" val="548067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high confidence">
            <a:extLst>
              <a:ext uri="{FF2B5EF4-FFF2-40B4-BE49-F238E27FC236}">
                <a16:creationId xmlns:a16="http://schemas.microsoft.com/office/drawing/2014/main" id="{08BC2C20-5EEE-41C5-8C25-8514AE3BAD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6678" y="684107"/>
            <a:ext cx="9058643" cy="5571066"/>
          </a:xfrm>
          <a:prstGeom prst="rect">
            <a:avLst/>
          </a:prstGeom>
        </p:spPr>
      </p:pic>
      <p:sp>
        <p:nvSpPr>
          <p:cNvPr id="6" name="TextBox 5">
            <a:extLst>
              <a:ext uri="{FF2B5EF4-FFF2-40B4-BE49-F238E27FC236}">
                <a16:creationId xmlns:a16="http://schemas.microsoft.com/office/drawing/2014/main" id="{C7EF62AA-D37B-407D-8408-F63A641F3A38}"/>
              </a:ext>
            </a:extLst>
          </p:cNvPr>
          <p:cNvSpPr txBox="1"/>
          <p:nvPr/>
        </p:nvSpPr>
        <p:spPr>
          <a:xfrm>
            <a:off x="5511800" y="5765800"/>
            <a:ext cx="4834467" cy="261610"/>
          </a:xfrm>
          <a:prstGeom prst="rect">
            <a:avLst/>
          </a:prstGeom>
          <a:noFill/>
        </p:spPr>
        <p:txBody>
          <a:bodyPr wrap="square" rtlCol="0">
            <a:spAutoFit/>
          </a:bodyPr>
          <a:lstStyle/>
          <a:p>
            <a:r>
              <a:rPr lang="en-IN" sz="1100" dirty="0"/>
              <a:t>Source: </a:t>
            </a:r>
            <a:r>
              <a:rPr lang="en-IN" sz="1100" dirty="0" err="1"/>
              <a:t>Nasscom’s</a:t>
            </a:r>
            <a:r>
              <a:rPr lang="en-IN" sz="1100" dirty="0"/>
              <a:t> report on </a:t>
            </a:r>
            <a:r>
              <a:rPr lang="en-IN" sz="1100" i="1" dirty="0"/>
              <a:t>The Future of the Internet in India</a:t>
            </a:r>
            <a:r>
              <a:rPr lang="en-IN" sz="1100" dirty="0"/>
              <a:t> (2016)</a:t>
            </a:r>
          </a:p>
        </p:txBody>
      </p:sp>
    </p:spTree>
    <p:extLst>
      <p:ext uri="{BB962C8B-B14F-4D97-AF65-F5344CB8AC3E}">
        <p14:creationId xmlns:p14="http://schemas.microsoft.com/office/powerpoint/2010/main" val="1864535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generated with high confidence">
            <a:extLst>
              <a:ext uri="{FF2B5EF4-FFF2-40B4-BE49-F238E27FC236}">
                <a16:creationId xmlns:a16="http://schemas.microsoft.com/office/drawing/2014/main" id="{47FF65E3-BBF6-46EA-8E52-23E1275C74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420" y="316230"/>
            <a:ext cx="12006580" cy="5915237"/>
          </a:xfrm>
        </p:spPr>
      </p:pic>
      <p:sp>
        <p:nvSpPr>
          <p:cNvPr id="4" name="Footer Placeholder 3">
            <a:extLst>
              <a:ext uri="{FF2B5EF4-FFF2-40B4-BE49-F238E27FC236}">
                <a16:creationId xmlns:a16="http://schemas.microsoft.com/office/drawing/2014/main" id="{07C2426C-7A74-4D4F-83AD-7D5AB06E7A92}"/>
              </a:ext>
            </a:extLst>
          </p:cNvPr>
          <p:cNvSpPr>
            <a:spLocks noGrp="1"/>
          </p:cNvSpPr>
          <p:nvPr>
            <p:ph type="ftr" sz="quarter" idx="11"/>
          </p:nvPr>
        </p:nvSpPr>
        <p:spPr/>
        <p:txBody>
          <a:bodyPr/>
          <a:lstStyle/>
          <a:p>
            <a:r>
              <a:rPr lang="fi-FI"/>
              <a:t>Dr. Sunetra Sen Narayan &amp; Dr. Shalini Narayanan 5 October 2017</a:t>
            </a:r>
            <a:endParaRPr lang="en-IN"/>
          </a:p>
        </p:txBody>
      </p:sp>
    </p:spTree>
    <p:extLst>
      <p:ext uri="{BB962C8B-B14F-4D97-AF65-F5344CB8AC3E}">
        <p14:creationId xmlns:p14="http://schemas.microsoft.com/office/powerpoint/2010/main" val="3008073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1EDD21E1-BAF0-4314-AB31-82ECB8AC9E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DC8619C-F25D-468E-95FA-2A2151D7DDD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4" name="Freeform 12">
            <a:extLst>
              <a:ext uri="{FF2B5EF4-FFF2-40B4-BE49-F238E27FC236}">
                <a16:creationId xmlns:a16="http://schemas.microsoft.com/office/drawing/2014/main" id="{7D9439D6-DEAD-4CEB-A61B-BE3D64D1B5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bject&#10;&#10;Description generated with high confidence">
            <a:extLst>
              <a:ext uri="{FF2B5EF4-FFF2-40B4-BE49-F238E27FC236}">
                <a16:creationId xmlns:a16="http://schemas.microsoft.com/office/drawing/2014/main" id="{0B88C694-DF85-496C-8126-35C51E3EA93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80302" y="0"/>
            <a:ext cx="5118658" cy="6824874"/>
          </a:xfrm>
          <a:prstGeom prst="rect">
            <a:avLst/>
          </a:prstGeom>
        </p:spPr>
      </p:pic>
      <p:sp>
        <p:nvSpPr>
          <p:cNvPr id="2" name="Title 1"/>
          <p:cNvSpPr>
            <a:spLocks noGrp="1"/>
          </p:cNvSpPr>
          <p:nvPr>
            <p:ph type="title"/>
          </p:nvPr>
        </p:nvSpPr>
        <p:spPr>
          <a:xfrm>
            <a:off x="649224" y="645106"/>
            <a:ext cx="6038038" cy="701094"/>
          </a:xfrm>
        </p:spPr>
        <p:txBody>
          <a:bodyPr>
            <a:normAutofit/>
          </a:bodyPr>
          <a:lstStyle/>
          <a:p>
            <a:r>
              <a:rPr lang="en-US" sz="2800" dirty="0"/>
              <a:t>How New Media impacts Society</a:t>
            </a:r>
          </a:p>
        </p:txBody>
      </p:sp>
      <p:sp>
        <p:nvSpPr>
          <p:cNvPr id="3" name="Content Placeholder 2"/>
          <p:cNvSpPr>
            <a:spLocks noGrp="1"/>
          </p:cNvSpPr>
          <p:nvPr>
            <p:ph idx="1"/>
          </p:nvPr>
        </p:nvSpPr>
        <p:spPr>
          <a:xfrm>
            <a:off x="829733" y="1430867"/>
            <a:ext cx="5359400" cy="4902200"/>
          </a:xfrm>
        </p:spPr>
        <p:txBody>
          <a:bodyPr>
            <a:noAutofit/>
          </a:bodyPr>
          <a:lstStyle/>
          <a:p>
            <a:pPr>
              <a:lnSpc>
                <a:spcPct val="90000"/>
              </a:lnSpc>
            </a:pPr>
            <a:r>
              <a:rPr lang="en-US" dirty="0"/>
              <a:t>New and particularly social media </a:t>
            </a:r>
            <a:r>
              <a:rPr lang="en-US" dirty="0" err="1"/>
              <a:t>media</a:t>
            </a:r>
            <a:r>
              <a:rPr lang="en-US" dirty="0"/>
              <a:t> have given fresh impetus to the idea and the study of communities with on-line and off-line communities increasingly being connected to each other;</a:t>
            </a:r>
          </a:p>
          <a:p>
            <a:pPr>
              <a:lnSpc>
                <a:spcPct val="90000"/>
              </a:lnSpc>
            </a:pPr>
            <a:r>
              <a:rPr lang="en-US" dirty="0"/>
              <a:t>New media has the potential to re-</a:t>
            </a:r>
            <a:r>
              <a:rPr lang="en-US" dirty="0" err="1"/>
              <a:t>vitalise</a:t>
            </a:r>
            <a:r>
              <a:rPr lang="en-US" dirty="0"/>
              <a:t> the public sphere, or to provide a virtual public sphere.</a:t>
            </a:r>
          </a:p>
          <a:p>
            <a:pPr>
              <a:lnSpc>
                <a:spcPct val="90000"/>
              </a:lnSpc>
            </a:pPr>
            <a:r>
              <a:rPr lang="en-US" dirty="0"/>
              <a:t>In utopian terms, new media can be thought of as integrative, empowering, </a:t>
            </a:r>
            <a:r>
              <a:rPr lang="en-US" dirty="0" err="1"/>
              <a:t>democratizating</a:t>
            </a:r>
            <a:r>
              <a:rPr lang="en-US" dirty="0"/>
              <a:t>, breaking bonds of class and stereotypes of gender;</a:t>
            </a:r>
          </a:p>
          <a:p>
            <a:pPr>
              <a:lnSpc>
                <a:spcPct val="90000"/>
              </a:lnSpc>
            </a:pPr>
            <a:r>
              <a:rPr lang="en-US" dirty="0"/>
              <a:t>In dystopian terms, one can think of it as an instrument of the digital divide, causing hate or violence, promoting pornography, or invading privacy, facilitating criminal activities such as cyber fraud and identity theft</a:t>
            </a:r>
            <a:r>
              <a:rPr lang="en-US" sz="2000" dirty="0"/>
              <a:t>.  </a:t>
            </a:r>
          </a:p>
        </p:txBody>
      </p:sp>
    </p:spTree>
    <p:extLst>
      <p:ext uri="{BB962C8B-B14F-4D97-AF65-F5344CB8AC3E}">
        <p14:creationId xmlns:p14="http://schemas.microsoft.com/office/powerpoint/2010/main" val="367744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75CD74B-9CE8-4F20-A3E4-A22A7F03604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C44665-BECF-4482-A00C-E4BE2A87DC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1">
            <a:extLst>
              <a:ext uri="{FF2B5EF4-FFF2-40B4-BE49-F238E27FC236}">
                <a16:creationId xmlns:a16="http://schemas.microsoft.com/office/drawing/2014/main" id="{20398C1D-D011-4BA8-AC81-E829677B87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p:cNvSpPr>
            <a:spLocks noGrp="1"/>
          </p:cNvSpPr>
          <p:nvPr>
            <p:ph type="title"/>
          </p:nvPr>
        </p:nvSpPr>
        <p:spPr>
          <a:xfrm>
            <a:off x="1794897" y="624110"/>
            <a:ext cx="9712998" cy="1280890"/>
          </a:xfrm>
        </p:spPr>
        <p:txBody>
          <a:bodyPr>
            <a:normAutofit/>
          </a:bodyPr>
          <a:lstStyle/>
          <a:p>
            <a:r>
              <a:rPr lang="en-US" dirty="0"/>
              <a:t>Theories related to New Media </a:t>
            </a:r>
            <a:br>
              <a:rPr lang="en-US" dirty="0"/>
            </a:br>
            <a:endParaRPr lang="en-US" dirty="0"/>
          </a:p>
        </p:txBody>
      </p:sp>
      <p:sp>
        <p:nvSpPr>
          <p:cNvPr id="5" name="Freeform: Shape 4">
            <a:extLst>
              <a:ext uri="{FF2B5EF4-FFF2-40B4-BE49-F238E27FC236}">
                <a16:creationId xmlns:a16="http://schemas.microsoft.com/office/drawing/2014/main" id="{E5E16AC8-3A6B-44BB-9998-88043B2E59F7}"/>
              </a:ext>
            </a:extLst>
          </p:cNvPr>
          <p:cNvSpPr/>
          <p:nvPr/>
        </p:nvSpPr>
        <p:spPr>
          <a:xfrm>
            <a:off x="300367" y="1380231"/>
            <a:ext cx="3716135" cy="2229681"/>
          </a:xfrm>
          <a:custGeom>
            <a:avLst/>
            <a:gdLst>
              <a:gd name="connsiteX0" fmla="*/ 0 w 3716135"/>
              <a:gd name="connsiteY0" fmla="*/ 0 h 2229681"/>
              <a:gd name="connsiteX1" fmla="*/ 3716135 w 3716135"/>
              <a:gd name="connsiteY1" fmla="*/ 0 h 2229681"/>
              <a:gd name="connsiteX2" fmla="*/ 3716135 w 3716135"/>
              <a:gd name="connsiteY2" fmla="*/ 2229681 h 2229681"/>
              <a:gd name="connsiteX3" fmla="*/ 0 w 3716135"/>
              <a:gd name="connsiteY3" fmla="*/ 2229681 h 2229681"/>
              <a:gd name="connsiteX4" fmla="*/ 0 w 3716135"/>
              <a:gd name="connsiteY4" fmla="*/ 0 h 2229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135" h="2229681">
                <a:moveTo>
                  <a:pt x="0" y="0"/>
                </a:moveTo>
                <a:lnTo>
                  <a:pt x="3716135" y="0"/>
                </a:lnTo>
                <a:lnTo>
                  <a:pt x="3716135" y="2229681"/>
                </a:lnTo>
                <a:lnTo>
                  <a:pt x="0" y="2229681"/>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2400" kern="1200" dirty="0"/>
              <a:t>Social media have led to increased importance of ‘active audience’ </a:t>
            </a:r>
            <a:r>
              <a:rPr lang="en-US" sz="2400" dirty="0"/>
              <a:t>theories such as Uses and Gratifications theories (</a:t>
            </a:r>
            <a:r>
              <a:rPr lang="en-US" sz="2400" dirty="0" err="1"/>
              <a:t>Blumler</a:t>
            </a:r>
            <a:r>
              <a:rPr lang="en-US" sz="2400" dirty="0"/>
              <a:t> &amp; Katz,1974) </a:t>
            </a:r>
            <a:endParaRPr lang="en-US" sz="2400" kern="1200" dirty="0"/>
          </a:p>
        </p:txBody>
      </p:sp>
      <p:sp>
        <p:nvSpPr>
          <p:cNvPr id="8" name="Freeform: Shape 7">
            <a:extLst>
              <a:ext uri="{FF2B5EF4-FFF2-40B4-BE49-F238E27FC236}">
                <a16:creationId xmlns:a16="http://schemas.microsoft.com/office/drawing/2014/main" id="{E1CC0673-3C81-401C-BD20-D67D62AEDEE4}"/>
              </a:ext>
            </a:extLst>
          </p:cNvPr>
          <p:cNvSpPr/>
          <p:nvPr/>
        </p:nvSpPr>
        <p:spPr>
          <a:xfrm>
            <a:off x="4388116" y="1380231"/>
            <a:ext cx="3716135" cy="2229681"/>
          </a:xfrm>
          <a:custGeom>
            <a:avLst/>
            <a:gdLst>
              <a:gd name="connsiteX0" fmla="*/ 0 w 3716135"/>
              <a:gd name="connsiteY0" fmla="*/ 0 h 2229681"/>
              <a:gd name="connsiteX1" fmla="*/ 3716135 w 3716135"/>
              <a:gd name="connsiteY1" fmla="*/ 0 h 2229681"/>
              <a:gd name="connsiteX2" fmla="*/ 3716135 w 3716135"/>
              <a:gd name="connsiteY2" fmla="*/ 2229681 h 2229681"/>
              <a:gd name="connsiteX3" fmla="*/ 0 w 3716135"/>
              <a:gd name="connsiteY3" fmla="*/ 2229681 h 2229681"/>
              <a:gd name="connsiteX4" fmla="*/ 0 w 3716135"/>
              <a:gd name="connsiteY4" fmla="*/ 0 h 2229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135" h="2229681">
                <a:moveTo>
                  <a:pt x="0" y="0"/>
                </a:moveTo>
                <a:lnTo>
                  <a:pt x="3716135" y="0"/>
                </a:lnTo>
                <a:lnTo>
                  <a:pt x="3716135" y="2229681"/>
                </a:lnTo>
                <a:lnTo>
                  <a:pt x="0" y="2229681"/>
                </a:lnTo>
                <a:lnTo>
                  <a:pt x="0" y="0"/>
                </a:lnTo>
                <a:close/>
              </a:path>
            </a:pathLst>
          </a:custGeom>
        </p:spPr>
        <p:style>
          <a:lnRef idx="2">
            <a:schemeClr val="lt1">
              <a:hueOff val="0"/>
              <a:satOff val="0"/>
              <a:lumOff val="0"/>
              <a:alphaOff val="0"/>
            </a:schemeClr>
          </a:lnRef>
          <a:fillRef idx="1">
            <a:schemeClr val="accent5">
              <a:hueOff val="1202033"/>
              <a:satOff val="-2441"/>
              <a:lumOff val="1569"/>
              <a:alphaOff val="0"/>
            </a:schemeClr>
          </a:fillRef>
          <a:effectRef idx="0">
            <a:schemeClr val="accent5">
              <a:hueOff val="1202033"/>
              <a:satOff val="-2441"/>
              <a:lumOff val="1569"/>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400" kern="1200" dirty="0"/>
              <a:t>“Global village” enunciated by Marshall McLuhan, as early as the 1960’s can be applied to digital media;</a:t>
            </a:r>
          </a:p>
        </p:txBody>
      </p:sp>
      <p:sp>
        <p:nvSpPr>
          <p:cNvPr id="9" name="Freeform: Shape 8">
            <a:extLst>
              <a:ext uri="{FF2B5EF4-FFF2-40B4-BE49-F238E27FC236}">
                <a16:creationId xmlns:a16="http://schemas.microsoft.com/office/drawing/2014/main" id="{78769295-3878-446F-84D4-BA9C9065319F}"/>
              </a:ext>
            </a:extLst>
          </p:cNvPr>
          <p:cNvSpPr/>
          <p:nvPr/>
        </p:nvSpPr>
        <p:spPr>
          <a:xfrm>
            <a:off x="8475865" y="1380231"/>
            <a:ext cx="3716135" cy="2229681"/>
          </a:xfrm>
          <a:custGeom>
            <a:avLst/>
            <a:gdLst>
              <a:gd name="connsiteX0" fmla="*/ 0 w 3716135"/>
              <a:gd name="connsiteY0" fmla="*/ 0 h 2229681"/>
              <a:gd name="connsiteX1" fmla="*/ 3716135 w 3716135"/>
              <a:gd name="connsiteY1" fmla="*/ 0 h 2229681"/>
              <a:gd name="connsiteX2" fmla="*/ 3716135 w 3716135"/>
              <a:gd name="connsiteY2" fmla="*/ 2229681 h 2229681"/>
              <a:gd name="connsiteX3" fmla="*/ 0 w 3716135"/>
              <a:gd name="connsiteY3" fmla="*/ 2229681 h 2229681"/>
              <a:gd name="connsiteX4" fmla="*/ 0 w 3716135"/>
              <a:gd name="connsiteY4" fmla="*/ 0 h 2229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135" h="2229681">
                <a:moveTo>
                  <a:pt x="0" y="0"/>
                </a:moveTo>
                <a:lnTo>
                  <a:pt x="3716135" y="0"/>
                </a:lnTo>
                <a:lnTo>
                  <a:pt x="3716135" y="2229681"/>
                </a:lnTo>
                <a:lnTo>
                  <a:pt x="0" y="2229681"/>
                </a:lnTo>
                <a:lnTo>
                  <a:pt x="0" y="0"/>
                </a:lnTo>
                <a:close/>
              </a:path>
            </a:pathLst>
          </a:custGeom>
        </p:spPr>
        <p:style>
          <a:lnRef idx="2">
            <a:schemeClr val="lt1">
              <a:hueOff val="0"/>
              <a:satOff val="0"/>
              <a:lumOff val="0"/>
              <a:alphaOff val="0"/>
            </a:schemeClr>
          </a:lnRef>
          <a:fillRef idx="1">
            <a:schemeClr val="accent5">
              <a:hueOff val="2404066"/>
              <a:satOff val="-4882"/>
              <a:lumOff val="3137"/>
              <a:alphaOff val="0"/>
            </a:schemeClr>
          </a:fillRef>
          <a:effectRef idx="0">
            <a:schemeClr val="accent5">
              <a:hueOff val="2404066"/>
              <a:satOff val="-4882"/>
              <a:lumOff val="3137"/>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000" kern="1200" dirty="0"/>
              <a:t>Diffusion of Innovations concept of Everett Rogers, (1983) has helped us to understand factors favoring or inhibiting adoption of mobiles, Internet </a:t>
            </a:r>
            <a:r>
              <a:rPr lang="en-US" sz="2000" kern="1200" dirty="0" err="1"/>
              <a:t>etc</a:t>
            </a:r>
            <a:r>
              <a:rPr lang="en-US" sz="2000" kern="1200" dirty="0"/>
              <a:t>;</a:t>
            </a:r>
          </a:p>
        </p:txBody>
      </p:sp>
      <p:sp>
        <p:nvSpPr>
          <p:cNvPr id="10" name="Freeform: Shape 9">
            <a:extLst>
              <a:ext uri="{FF2B5EF4-FFF2-40B4-BE49-F238E27FC236}">
                <a16:creationId xmlns:a16="http://schemas.microsoft.com/office/drawing/2014/main" id="{B0A66735-D4EF-4A46-B6C2-3C171FB253AD}"/>
              </a:ext>
            </a:extLst>
          </p:cNvPr>
          <p:cNvSpPr/>
          <p:nvPr/>
        </p:nvSpPr>
        <p:spPr>
          <a:xfrm>
            <a:off x="2344241" y="3981526"/>
            <a:ext cx="3716135" cy="2229681"/>
          </a:xfrm>
          <a:custGeom>
            <a:avLst/>
            <a:gdLst>
              <a:gd name="connsiteX0" fmla="*/ 0 w 3716135"/>
              <a:gd name="connsiteY0" fmla="*/ 0 h 2229681"/>
              <a:gd name="connsiteX1" fmla="*/ 3716135 w 3716135"/>
              <a:gd name="connsiteY1" fmla="*/ 0 h 2229681"/>
              <a:gd name="connsiteX2" fmla="*/ 3716135 w 3716135"/>
              <a:gd name="connsiteY2" fmla="*/ 2229681 h 2229681"/>
              <a:gd name="connsiteX3" fmla="*/ 0 w 3716135"/>
              <a:gd name="connsiteY3" fmla="*/ 2229681 h 2229681"/>
              <a:gd name="connsiteX4" fmla="*/ 0 w 3716135"/>
              <a:gd name="connsiteY4" fmla="*/ 0 h 2229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135" h="2229681">
                <a:moveTo>
                  <a:pt x="0" y="0"/>
                </a:moveTo>
                <a:lnTo>
                  <a:pt x="3716135" y="0"/>
                </a:lnTo>
                <a:lnTo>
                  <a:pt x="3716135" y="2229681"/>
                </a:lnTo>
                <a:lnTo>
                  <a:pt x="0" y="2229681"/>
                </a:lnTo>
                <a:lnTo>
                  <a:pt x="0" y="0"/>
                </a:lnTo>
                <a:close/>
              </a:path>
            </a:pathLst>
          </a:custGeom>
        </p:spPr>
        <p:style>
          <a:lnRef idx="2">
            <a:schemeClr val="lt1">
              <a:hueOff val="0"/>
              <a:satOff val="0"/>
              <a:lumOff val="0"/>
              <a:alphaOff val="0"/>
            </a:schemeClr>
          </a:lnRef>
          <a:fillRef idx="1">
            <a:schemeClr val="accent5">
              <a:hueOff val="3606099"/>
              <a:satOff val="-7323"/>
              <a:lumOff val="4706"/>
              <a:alphaOff val="0"/>
            </a:schemeClr>
          </a:fillRef>
          <a:effectRef idx="0">
            <a:schemeClr val="accent5">
              <a:hueOff val="3606099"/>
              <a:satOff val="-7323"/>
              <a:lumOff val="4706"/>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000" kern="1200" dirty="0"/>
              <a:t>‘Information Society’ (</a:t>
            </a:r>
            <a:r>
              <a:rPr lang="en-US" sz="2000" kern="1200" dirty="0" err="1"/>
              <a:t>Schement</a:t>
            </a:r>
            <a:r>
              <a:rPr lang="en-US" sz="2000" kern="1200" dirty="0"/>
              <a:t> &amp; Curtis, 1995) which has been proposed as a successor to the industrial society or the post-industrial society debates; </a:t>
            </a:r>
          </a:p>
        </p:txBody>
      </p:sp>
      <p:sp>
        <p:nvSpPr>
          <p:cNvPr id="12" name="Freeform: Shape 11">
            <a:extLst>
              <a:ext uri="{FF2B5EF4-FFF2-40B4-BE49-F238E27FC236}">
                <a16:creationId xmlns:a16="http://schemas.microsoft.com/office/drawing/2014/main" id="{9BDE2472-E9A0-463B-BFB0-C9224871F31E}"/>
              </a:ext>
            </a:extLst>
          </p:cNvPr>
          <p:cNvSpPr/>
          <p:nvPr/>
        </p:nvSpPr>
        <p:spPr>
          <a:xfrm>
            <a:off x="6431990" y="3981526"/>
            <a:ext cx="3716135" cy="2229681"/>
          </a:xfrm>
          <a:custGeom>
            <a:avLst/>
            <a:gdLst>
              <a:gd name="connsiteX0" fmla="*/ 0 w 3716135"/>
              <a:gd name="connsiteY0" fmla="*/ 0 h 2229681"/>
              <a:gd name="connsiteX1" fmla="*/ 3716135 w 3716135"/>
              <a:gd name="connsiteY1" fmla="*/ 0 h 2229681"/>
              <a:gd name="connsiteX2" fmla="*/ 3716135 w 3716135"/>
              <a:gd name="connsiteY2" fmla="*/ 2229681 h 2229681"/>
              <a:gd name="connsiteX3" fmla="*/ 0 w 3716135"/>
              <a:gd name="connsiteY3" fmla="*/ 2229681 h 2229681"/>
              <a:gd name="connsiteX4" fmla="*/ 0 w 3716135"/>
              <a:gd name="connsiteY4" fmla="*/ 0 h 2229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6135" h="2229681">
                <a:moveTo>
                  <a:pt x="0" y="0"/>
                </a:moveTo>
                <a:lnTo>
                  <a:pt x="3716135" y="0"/>
                </a:lnTo>
                <a:lnTo>
                  <a:pt x="3716135" y="2229681"/>
                </a:lnTo>
                <a:lnTo>
                  <a:pt x="0" y="2229681"/>
                </a:lnTo>
                <a:lnTo>
                  <a:pt x="0" y="0"/>
                </a:lnTo>
                <a:close/>
              </a:path>
            </a:pathLst>
          </a:custGeom>
        </p:spPr>
        <p:style>
          <a:lnRef idx="2">
            <a:schemeClr val="lt1">
              <a:hueOff val="0"/>
              <a:satOff val="0"/>
              <a:lumOff val="0"/>
              <a:alphaOff val="0"/>
            </a:schemeClr>
          </a:lnRef>
          <a:fillRef idx="1">
            <a:schemeClr val="accent5">
              <a:hueOff val="4808133"/>
              <a:satOff val="-9764"/>
              <a:lumOff val="6275"/>
              <a:alphaOff val="0"/>
            </a:schemeClr>
          </a:fillRef>
          <a:effectRef idx="0">
            <a:schemeClr val="accent5">
              <a:hueOff val="4808133"/>
              <a:satOff val="-9764"/>
              <a:lumOff val="6275"/>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2000" kern="1200" dirty="0"/>
              <a:t>Castell’s (2005) ‘network of networks’ includes the interaction between communications technologies as well social organizations.</a:t>
            </a:r>
            <a:r>
              <a:rPr lang="en-US" sz="1800" kern="1200" dirty="0"/>
              <a:t>  </a:t>
            </a:r>
          </a:p>
        </p:txBody>
      </p:sp>
      <p:sp>
        <p:nvSpPr>
          <p:cNvPr id="4" name="Footer Placeholder 3">
            <a:extLst>
              <a:ext uri="{FF2B5EF4-FFF2-40B4-BE49-F238E27FC236}">
                <a16:creationId xmlns:a16="http://schemas.microsoft.com/office/drawing/2014/main" id="{A91DA3AE-6746-43BA-9333-4A9CA0C6A037}"/>
              </a:ext>
            </a:extLst>
          </p:cNvPr>
          <p:cNvSpPr>
            <a:spLocks noGrp="1"/>
          </p:cNvSpPr>
          <p:nvPr>
            <p:ph type="ftr" sz="quarter" idx="11"/>
          </p:nvPr>
        </p:nvSpPr>
        <p:spPr>
          <a:xfrm>
            <a:off x="1794897" y="6135808"/>
            <a:ext cx="8237536" cy="365125"/>
          </a:xfrm>
          <a:prstGeom prst="rect">
            <a:avLst/>
          </a:prstGeom>
        </p:spPr>
        <p:txBody>
          <a:bodyPr anchor="ctr">
            <a:normAutofit/>
          </a:bodyPr>
          <a:lstStyle/>
          <a:p>
            <a:pPr>
              <a:spcAft>
                <a:spcPts val="600"/>
              </a:spcAft>
            </a:pPr>
            <a:r>
              <a:rPr lang="fi-FI"/>
              <a:t>Dr. Sunetra Sen Narayan &amp; Dr. Shalini Narayanan 5 October 2017</a:t>
            </a:r>
            <a:endParaRPr lang="en-IN"/>
          </a:p>
        </p:txBody>
      </p:sp>
    </p:spTree>
    <p:extLst>
      <p:ext uri="{BB962C8B-B14F-4D97-AF65-F5344CB8AC3E}">
        <p14:creationId xmlns:p14="http://schemas.microsoft.com/office/powerpoint/2010/main" val="62108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75CD74B-9CE8-4F20-A3E4-A22A7F03604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9C44665-BECF-4482-A00C-E4BE2A87DC7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1">
            <a:extLst>
              <a:ext uri="{FF2B5EF4-FFF2-40B4-BE49-F238E27FC236}">
                <a16:creationId xmlns:a16="http://schemas.microsoft.com/office/drawing/2014/main" id="{20398C1D-D011-4BA8-AC81-E829677B87F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p:cNvSpPr>
            <a:spLocks noGrp="1"/>
          </p:cNvSpPr>
          <p:nvPr>
            <p:ph type="title"/>
          </p:nvPr>
        </p:nvSpPr>
        <p:spPr>
          <a:xfrm>
            <a:off x="1794897" y="624110"/>
            <a:ext cx="9712998" cy="1280890"/>
          </a:xfrm>
        </p:spPr>
        <p:txBody>
          <a:bodyPr>
            <a:normAutofit/>
          </a:bodyPr>
          <a:lstStyle/>
          <a:p>
            <a:r>
              <a:rPr lang="en-US" dirty="0"/>
              <a:t>Theories Related to New Media</a:t>
            </a:r>
          </a:p>
        </p:txBody>
      </p:sp>
      <p:sp>
        <p:nvSpPr>
          <p:cNvPr id="5" name="Freeform: Shape 4">
            <a:extLst>
              <a:ext uri="{FF2B5EF4-FFF2-40B4-BE49-F238E27FC236}">
                <a16:creationId xmlns:a16="http://schemas.microsoft.com/office/drawing/2014/main" id="{33D60C04-730E-484D-A837-58B6749CF7E2}"/>
              </a:ext>
            </a:extLst>
          </p:cNvPr>
          <p:cNvSpPr/>
          <p:nvPr/>
        </p:nvSpPr>
        <p:spPr>
          <a:xfrm>
            <a:off x="1438566" y="1622388"/>
            <a:ext cx="2456101" cy="3389879"/>
          </a:xfrm>
          <a:custGeom>
            <a:avLst/>
            <a:gdLst>
              <a:gd name="connsiteX0" fmla="*/ 0 w 2808563"/>
              <a:gd name="connsiteY0" fmla="*/ 0 h 1685138"/>
              <a:gd name="connsiteX1" fmla="*/ 2808563 w 2808563"/>
              <a:gd name="connsiteY1" fmla="*/ 0 h 1685138"/>
              <a:gd name="connsiteX2" fmla="*/ 2808563 w 2808563"/>
              <a:gd name="connsiteY2" fmla="*/ 1685138 h 1685138"/>
              <a:gd name="connsiteX3" fmla="*/ 0 w 2808563"/>
              <a:gd name="connsiteY3" fmla="*/ 1685138 h 1685138"/>
              <a:gd name="connsiteX4" fmla="*/ 0 w 2808563"/>
              <a:gd name="connsiteY4" fmla="*/ 0 h 168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563" h="1685138">
                <a:moveTo>
                  <a:pt x="0" y="0"/>
                </a:moveTo>
                <a:lnTo>
                  <a:pt x="2808563" y="0"/>
                </a:lnTo>
                <a:lnTo>
                  <a:pt x="2808563" y="1685138"/>
                </a:lnTo>
                <a:lnTo>
                  <a:pt x="0" y="1685138"/>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2400" kern="1200" dirty="0"/>
              <a:t>One view which is pertinent to India is that new media is a ‘disruptive force’ (Jeffrey and Doron, 2013);</a:t>
            </a:r>
          </a:p>
        </p:txBody>
      </p:sp>
      <p:sp>
        <p:nvSpPr>
          <p:cNvPr id="8" name="Freeform: Shape 7">
            <a:extLst>
              <a:ext uri="{FF2B5EF4-FFF2-40B4-BE49-F238E27FC236}">
                <a16:creationId xmlns:a16="http://schemas.microsoft.com/office/drawing/2014/main" id="{A6BB97E6-F30E-4DE8-8BEF-F8320E59445E}"/>
              </a:ext>
            </a:extLst>
          </p:cNvPr>
          <p:cNvSpPr/>
          <p:nvPr/>
        </p:nvSpPr>
        <p:spPr>
          <a:xfrm>
            <a:off x="4011915" y="1622387"/>
            <a:ext cx="2407271" cy="3389880"/>
          </a:xfrm>
          <a:custGeom>
            <a:avLst/>
            <a:gdLst>
              <a:gd name="connsiteX0" fmla="*/ 0 w 2808563"/>
              <a:gd name="connsiteY0" fmla="*/ 0 h 1685138"/>
              <a:gd name="connsiteX1" fmla="*/ 2808563 w 2808563"/>
              <a:gd name="connsiteY1" fmla="*/ 0 h 1685138"/>
              <a:gd name="connsiteX2" fmla="*/ 2808563 w 2808563"/>
              <a:gd name="connsiteY2" fmla="*/ 1685138 h 1685138"/>
              <a:gd name="connsiteX3" fmla="*/ 0 w 2808563"/>
              <a:gd name="connsiteY3" fmla="*/ 1685138 h 1685138"/>
              <a:gd name="connsiteX4" fmla="*/ 0 w 2808563"/>
              <a:gd name="connsiteY4" fmla="*/ 0 h 168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563" h="1685138">
                <a:moveTo>
                  <a:pt x="0" y="0"/>
                </a:moveTo>
                <a:lnTo>
                  <a:pt x="2808563" y="0"/>
                </a:lnTo>
                <a:lnTo>
                  <a:pt x="2808563" y="1685138"/>
                </a:lnTo>
                <a:lnTo>
                  <a:pt x="0" y="1685138"/>
                </a:lnTo>
                <a:lnTo>
                  <a:pt x="0" y="0"/>
                </a:lnTo>
                <a:close/>
              </a:path>
            </a:pathLst>
          </a:custGeom>
        </p:spPr>
        <p:style>
          <a:lnRef idx="2">
            <a:schemeClr val="lt1">
              <a:hueOff val="0"/>
              <a:satOff val="0"/>
              <a:lumOff val="0"/>
              <a:alphaOff val="0"/>
            </a:schemeClr>
          </a:lnRef>
          <a:fillRef idx="1">
            <a:schemeClr val="accent5">
              <a:hueOff val="2404066"/>
              <a:satOff val="-4882"/>
              <a:lumOff val="3137"/>
              <a:alphaOff val="0"/>
            </a:schemeClr>
          </a:fillRef>
          <a:effectRef idx="0">
            <a:schemeClr val="accent5">
              <a:hueOff val="2404066"/>
              <a:satOff val="-4882"/>
              <a:lumOff val="3137"/>
              <a:alphaOff val="0"/>
            </a:schemeClr>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kern="1200" dirty="0"/>
              <a:t>Globalization:</a:t>
            </a:r>
          </a:p>
          <a:p>
            <a:pPr lvl="0" algn="ctr" defTabSz="666750">
              <a:lnSpc>
                <a:spcPct val="90000"/>
              </a:lnSpc>
              <a:spcBef>
                <a:spcPct val="0"/>
              </a:spcBef>
              <a:spcAft>
                <a:spcPct val="35000"/>
              </a:spcAft>
            </a:pPr>
            <a:r>
              <a:rPr lang="en-US" dirty="0"/>
              <a:t>Transformation in the spatial organization of social relations and transactions generating transcontinental flows and networks of activity, interaction and the exercise of power. (Held, 1999)</a:t>
            </a:r>
            <a:endParaRPr lang="en-US" kern="1200" dirty="0"/>
          </a:p>
        </p:txBody>
      </p:sp>
      <p:sp>
        <p:nvSpPr>
          <p:cNvPr id="9" name="Freeform: Shape 8">
            <a:extLst>
              <a:ext uri="{FF2B5EF4-FFF2-40B4-BE49-F238E27FC236}">
                <a16:creationId xmlns:a16="http://schemas.microsoft.com/office/drawing/2014/main" id="{C2C10615-35F7-45D8-96AD-344412C67B7D}"/>
              </a:ext>
            </a:extLst>
          </p:cNvPr>
          <p:cNvSpPr/>
          <p:nvPr/>
        </p:nvSpPr>
        <p:spPr>
          <a:xfrm>
            <a:off x="6504641" y="1628127"/>
            <a:ext cx="2465567" cy="3384139"/>
          </a:xfrm>
          <a:custGeom>
            <a:avLst/>
            <a:gdLst>
              <a:gd name="connsiteX0" fmla="*/ 0 w 2808563"/>
              <a:gd name="connsiteY0" fmla="*/ 0 h 1685138"/>
              <a:gd name="connsiteX1" fmla="*/ 2808563 w 2808563"/>
              <a:gd name="connsiteY1" fmla="*/ 0 h 1685138"/>
              <a:gd name="connsiteX2" fmla="*/ 2808563 w 2808563"/>
              <a:gd name="connsiteY2" fmla="*/ 1685138 h 1685138"/>
              <a:gd name="connsiteX3" fmla="*/ 0 w 2808563"/>
              <a:gd name="connsiteY3" fmla="*/ 1685138 h 1685138"/>
              <a:gd name="connsiteX4" fmla="*/ 0 w 2808563"/>
              <a:gd name="connsiteY4" fmla="*/ 0 h 168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563" h="1685138">
                <a:moveTo>
                  <a:pt x="0" y="0"/>
                </a:moveTo>
                <a:lnTo>
                  <a:pt x="2808563" y="0"/>
                </a:lnTo>
                <a:lnTo>
                  <a:pt x="2808563" y="1685138"/>
                </a:lnTo>
                <a:lnTo>
                  <a:pt x="0" y="1685138"/>
                </a:lnTo>
                <a:lnTo>
                  <a:pt x="0" y="0"/>
                </a:lnTo>
                <a:close/>
              </a:path>
            </a:pathLst>
          </a:custGeom>
        </p:spPr>
        <p:style>
          <a:lnRef idx="2">
            <a:schemeClr val="lt1">
              <a:hueOff val="0"/>
              <a:satOff val="0"/>
              <a:lumOff val="0"/>
              <a:alphaOff val="0"/>
            </a:schemeClr>
          </a:lnRef>
          <a:fillRef idx="1">
            <a:schemeClr val="accent5">
              <a:hueOff val="4808133"/>
              <a:satOff val="-9764"/>
              <a:lumOff val="6275"/>
              <a:alphaOff val="0"/>
            </a:schemeClr>
          </a:fillRef>
          <a:effectRef idx="0">
            <a:schemeClr val="accent5">
              <a:hueOff val="4808133"/>
              <a:satOff val="-9764"/>
              <a:lumOff val="6275"/>
              <a:alphaOff val="0"/>
            </a:schemeClr>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2000" kern="1200" dirty="0"/>
              <a:t>Postmodern theories would argue that one cannot have a grand theory or dominant world view, as the local level of analysis has risen in importance.  </a:t>
            </a:r>
          </a:p>
        </p:txBody>
      </p:sp>
      <p:sp>
        <p:nvSpPr>
          <p:cNvPr id="4" name="Footer Placeholder 3">
            <a:extLst>
              <a:ext uri="{FF2B5EF4-FFF2-40B4-BE49-F238E27FC236}">
                <a16:creationId xmlns:a16="http://schemas.microsoft.com/office/drawing/2014/main" id="{6431EEA2-B4AF-4486-96A5-EEAAF9A43AF6}"/>
              </a:ext>
            </a:extLst>
          </p:cNvPr>
          <p:cNvSpPr>
            <a:spLocks noGrp="1"/>
          </p:cNvSpPr>
          <p:nvPr>
            <p:ph type="ftr" sz="quarter" idx="11"/>
          </p:nvPr>
        </p:nvSpPr>
        <p:spPr>
          <a:xfrm>
            <a:off x="1794897" y="6135808"/>
            <a:ext cx="8237536" cy="365125"/>
          </a:xfrm>
          <a:prstGeom prst="rect">
            <a:avLst/>
          </a:prstGeom>
        </p:spPr>
        <p:txBody>
          <a:bodyPr anchor="ctr">
            <a:normAutofit/>
          </a:bodyPr>
          <a:lstStyle/>
          <a:p>
            <a:pPr>
              <a:spcAft>
                <a:spcPts val="600"/>
              </a:spcAft>
            </a:pPr>
            <a:r>
              <a:rPr lang="fi-FI"/>
              <a:t>Dr. Sunetra Sen Narayan &amp; Dr. Shalini Narayanan 5 October 2017</a:t>
            </a:r>
            <a:endParaRPr lang="en-IN"/>
          </a:p>
        </p:txBody>
      </p:sp>
      <p:sp>
        <p:nvSpPr>
          <p:cNvPr id="12" name="Freeform: Shape 11">
            <a:extLst>
              <a:ext uri="{FF2B5EF4-FFF2-40B4-BE49-F238E27FC236}">
                <a16:creationId xmlns:a16="http://schemas.microsoft.com/office/drawing/2014/main" id="{1A41FFEE-25D9-4AAD-B548-878CF24864F2}"/>
              </a:ext>
            </a:extLst>
          </p:cNvPr>
          <p:cNvSpPr/>
          <p:nvPr/>
        </p:nvSpPr>
        <p:spPr>
          <a:xfrm>
            <a:off x="9055663" y="1622386"/>
            <a:ext cx="2808563" cy="3389880"/>
          </a:xfrm>
          <a:custGeom>
            <a:avLst/>
            <a:gdLst>
              <a:gd name="connsiteX0" fmla="*/ 0 w 2808563"/>
              <a:gd name="connsiteY0" fmla="*/ 0 h 1685138"/>
              <a:gd name="connsiteX1" fmla="*/ 2808563 w 2808563"/>
              <a:gd name="connsiteY1" fmla="*/ 0 h 1685138"/>
              <a:gd name="connsiteX2" fmla="*/ 2808563 w 2808563"/>
              <a:gd name="connsiteY2" fmla="*/ 1685138 h 1685138"/>
              <a:gd name="connsiteX3" fmla="*/ 0 w 2808563"/>
              <a:gd name="connsiteY3" fmla="*/ 1685138 h 1685138"/>
              <a:gd name="connsiteX4" fmla="*/ 0 w 2808563"/>
              <a:gd name="connsiteY4" fmla="*/ 0 h 1685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8563" h="1685138">
                <a:moveTo>
                  <a:pt x="0" y="0"/>
                </a:moveTo>
                <a:lnTo>
                  <a:pt x="2808563" y="0"/>
                </a:lnTo>
                <a:lnTo>
                  <a:pt x="2808563" y="1685138"/>
                </a:lnTo>
                <a:lnTo>
                  <a:pt x="0" y="1685138"/>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600" dirty="0" err="1"/>
              <a:t>Lievrouw</a:t>
            </a:r>
            <a:r>
              <a:rPr lang="en-US" sz="1600" dirty="0"/>
              <a:t> and Livingstone (2002) say technology influences and is influenced by society. This is a bi-directional dynamic interaction. For e.g. the regulatory environment in a country, disposable income for new media devices, cultural utility of media</a:t>
            </a:r>
            <a:endParaRPr lang="en-US" sz="1500" kern="1200" dirty="0"/>
          </a:p>
        </p:txBody>
      </p:sp>
    </p:spTree>
    <p:extLst>
      <p:ext uri="{BB962C8B-B14F-4D97-AF65-F5344CB8AC3E}">
        <p14:creationId xmlns:p14="http://schemas.microsoft.com/office/powerpoint/2010/main" val="64951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44C337-3893-4B29-A265-B1329150B6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 name="Group 13">
            <a:extLst>
              <a:ext uri="{FF2B5EF4-FFF2-40B4-BE49-F238E27FC236}">
                <a16:creationId xmlns:a16="http://schemas.microsoft.com/office/drawing/2014/main" id="{81E0B358-1267-4844-8B3D-B7A279B4175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5" name="Freeform 11">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6" name="Freeform 12">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7" name="Freeform 13">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8" name="Freeform 14">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9" name="Freeform 15">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 name="Freeform 16">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1" name="Freeform 17">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2" name="Freeform 18">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3" name="Freeform 19">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4" name="Freeform 20">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5" name="Freeform 21">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6" name="Freeform 22">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8" name="Group 27">
            <a:extLst>
              <a:ext uri="{FF2B5EF4-FFF2-40B4-BE49-F238E27FC236}">
                <a16:creationId xmlns:a16="http://schemas.microsoft.com/office/drawing/2014/main" id="{AF44CA9C-80E8-44E1-A79C-D6EBFC73BCA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29" name="Freeform 27">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0" name="Freeform 28">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1" name="Freeform 29">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2" name="Freeform 30">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3" name="Freeform 31">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4" name="Freeform 32">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5" name="Freeform 33">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6" name="Freeform 34">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7" name="Freeform 35">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8" name="Freeform 36">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9" name="Freeform 37">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0" name="Freeform 38">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2" name="Rectangle 41">
            <a:extLst>
              <a:ext uri="{FF2B5EF4-FFF2-40B4-BE49-F238E27FC236}">
                <a16:creationId xmlns:a16="http://schemas.microsoft.com/office/drawing/2014/main" id="{AA5CD610-ED7C-4CED-A9A1-174432C88A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4" name="Freeform 11">
            <a:extLst>
              <a:ext uri="{FF2B5EF4-FFF2-40B4-BE49-F238E27FC236}">
                <a16:creationId xmlns:a16="http://schemas.microsoft.com/office/drawing/2014/main" id="{0C4379BF-8C7A-480A-BC36-DA55D92A93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7" name="Picture 6" descr="A yellow truck is parked in front of a building&#10;&#10;Description generated with high confidence">
            <a:extLst>
              <a:ext uri="{FF2B5EF4-FFF2-40B4-BE49-F238E27FC236}">
                <a16:creationId xmlns:a16="http://schemas.microsoft.com/office/drawing/2014/main" id="{6D58B9AB-C4D3-407F-AA41-0E51BE8AE6DB}"/>
              </a:ext>
            </a:extLst>
          </p:cNvPr>
          <p:cNvPicPr>
            <a:picLocks noChangeAspect="1"/>
          </p:cNvPicPr>
          <p:nvPr/>
        </p:nvPicPr>
        <p:blipFill rotWithShape="1">
          <a:blip r:embed="rId2">
            <a:extLst>
              <a:ext uri="{28A0092B-C50C-407E-A947-70E740481C1C}">
                <a14:useLocalDpi xmlns:a14="http://schemas.microsoft.com/office/drawing/2010/main" val="0"/>
              </a:ext>
            </a:extLst>
          </a:blip>
          <a:srcRect t="14846" r="-2" b="2567"/>
          <a:stretch/>
        </p:blipFill>
        <p:spPr>
          <a:xfrm>
            <a:off x="-1555" y="1731"/>
            <a:ext cx="4671091" cy="6858000"/>
          </a:xfrm>
          <a:prstGeom prst="rect">
            <a:avLst/>
          </a:prstGeom>
        </p:spPr>
      </p:pic>
      <p:sp>
        <p:nvSpPr>
          <p:cNvPr id="2" name="Title 1">
            <a:extLst>
              <a:ext uri="{FF2B5EF4-FFF2-40B4-BE49-F238E27FC236}">
                <a16:creationId xmlns:a16="http://schemas.microsoft.com/office/drawing/2014/main" id="{42AA5005-E9C4-4551-A7E8-F6D292BD3CBD}"/>
              </a:ext>
            </a:extLst>
          </p:cNvPr>
          <p:cNvSpPr>
            <a:spLocks noGrp="1"/>
          </p:cNvSpPr>
          <p:nvPr>
            <p:ph type="title"/>
          </p:nvPr>
        </p:nvSpPr>
        <p:spPr>
          <a:xfrm>
            <a:off x="6483096" y="624110"/>
            <a:ext cx="5021516" cy="1280890"/>
          </a:xfrm>
        </p:spPr>
        <p:txBody>
          <a:bodyPr>
            <a:normAutofit/>
          </a:bodyPr>
          <a:lstStyle/>
          <a:p>
            <a:pPr>
              <a:lnSpc>
                <a:spcPct val="90000"/>
              </a:lnSpc>
            </a:pPr>
            <a:r>
              <a:rPr lang="en-IN" sz="2800"/>
              <a:t>Factors for high growth rate in telecom sector in India</a:t>
            </a:r>
          </a:p>
        </p:txBody>
      </p:sp>
      <p:sp>
        <p:nvSpPr>
          <p:cNvPr id="3" name="Content Placeholder 2">
            <a:extLst>
              <a:ext uri="{FF2B5EF4-FFF2-40B4-BE49-F238E27FC236}">
                <a16:creationId xmlns:a16="http://schemas.microsoft.com/office/drawing/2014/main" id="{D372BAF7-90EB-4915-9F43-4D565FF5A471}"/>
              </a:ext>
            </a:extLst>
          </p:cNvPr>
          <p:cNvSpPr>
            <a:spLocks noGrp="1"/>
          </p:cNvSpPr>
          <p:nvPr>
            <p:ph idx="1"/>
          </p:nvPr>
        </p:nvSpPr>
        <p:spPr>
          <a:xfrm>
            <a:off x="6438191" y="2133600"/>
            <a:ext cx="5066419" cy="3777622"/>
          </a:xfrm>
        </p:spPr>
        <p:txBody>
          <a:bodyPr>
            <a:normAutofit/>
          </a:bodyPr>
          <a:lstStyle/>
          <a:p>
            <a:r>
              <a:rPr lang="en-IN" b="1" dirty="0"/>
              <a:t>Supply side</a:t>
            </a:r>
          </a:p>
          <a:p>
            <a:pPr lvl="1"/>
            <a:r>
              <a:rPr lang="en-IN" dirty="0"/>
              <a:t>Liberalisation of the economy post 1990</a:t>
            </a:r>
          </a:p>
          <a:p>
            <a:pPr lvl="1"/>
            <a:r>
              <a:rPr lang="en-IN" dirty="0"/>
              <a:t>Liberalization of the telecom sector</a:t>
            </a:r>
          </a:p>
          <a:p>
            <a:pPr lvl="1"/>
            <a:r>
              <a:rPr lang="en-IN" dirty="0"/>
              <a:t>Supportive policy and regulatory environment</a:t>
            </a:r>
          </a:p>
          <a:p>
            <a:pPr lvl="1"/>
            <a:r>
              <a:rPr lang="en-IN" dirty="0"/>
              <a:t>Infrastructure, e.g. the </a:t>
            </a:r>
            <a:r>
              <a:rPr lang="en-IN" dirty="0" err="1"/>
              <a:t>Bharatnet</a:t>
            </a:r>
            <a:endParaRPr lang="en-IN" dirty="0"/>
          </a:p>
          <a:p>
            <a:pPr lvl="1"/>
            <a:r>
              <a:rPr lang="en-IN" dirty="0"/>
              <a:t>Availability of cheap devices</a:t>
            </a:r>
          </a:p>
          <a:p>
            <a:pPr lvl="1"/>
            <a:r>
              <a:rPr lang="en-IN" dirty="0"/>
              <a:t>Some of the lowest call costs in the world</a:t>
            </a:r>
          </a:p>
          <a:p>
            <a:pPr lvl="1"/>
            <a:r>
              <a:rPr lang="en-IN" dirty="0"/>
              <a:t>Rapid growth of the Information Technology sector</a:t>
            </a:r>
          </a:p>
          <a:p>
            <a:pPr lvl="1"/>
            <a:endParaRPr lang="en-IN" dirty="0"/>
          </a:p>
          <a:p>
            <a:pPr lvl="1"/>
            <a:endParaRPr lang="en-IN" dirty="0"/>
          </a:p>
        </p:txBody>
      </p:sp>
      <p:sp>
        <p:nvSpPr>
          <p:cNvPr id="4" name="Footer Placeholder 3">
            <a:extLst>
              <a:ext uri="{FF2B5EF4-FFF2-40B4-BE49-F238E27FC236}">
                <a16:creationId xmlns:a16="http://schemas.microsoft.com/office/drawing/2014/main" id="{143F2CC2-B62D-436A-A963-B3F795500AD2}"/>
              </a:ext>
            </a:extLst>
          </p:cNvPr>
          <p:cNvSpPr>
            <a:spLocks noGrp="1"/>
          </p:cNvSpPr>
          <p:nvPr>
            <p:ph type="ftr" sz="quarter" idx="11"/>
          </p:nvPr>
        </p:nvSpPr>
        <p:spPr>
          <a:xfrm>
            <a:off x="6438191" y="6135808"/>
            <a:ext cx="3771020" cy="365125"/>
          </a:xfrm>
        </p:spPr>
        <p:txBody>
          <a:bodyPr>
            <a:normAutofit/>
          </a:bodyPr>
          <a:lstStyle/>
          <a:p>
            <a:pPr>
              <a:spcAft>
                <a:spcPts val="600"/>
              </a:spcAft>
            </a:pPr>
            <a:r>
              <a:rPr lang="fi-FI"/>
              <a:t>Dr. Sunetra Sen Narayan &amp; Dr. Shalini Narayanan 5 October 2017</a:t>
            </a:r>
            <a:endParaRPr lang="en-IN"/>
          </a:p>
        </p:txBody>
      </p:sp>
    </p:spTree>
    <p:extLst>
      <p:ext uri="{BB962C8B-B14F-4D97-AF65-F5344CB8AC3E}">
        <p14:creationId xmlns:p14="http://schemas.microsoft.com/office/powerpoint/2010/main" val="7204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A44C337-3893-4B29-A265-B1329150B6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0" name="Group 19">
            <a:extLst>
              <a:ext uri="{FF2B5EF4-FFF2-40B4-BE49-F238E27FC236}">
                <a16:creationId xmlns:a16="http://schemas.microsoft.com/office/drawing/2014/main" id="{81E0B358-1267-4844-8B3D-B7A279B4175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21" name="Freeform 11">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2" name="Freeform 12">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3" name="Freeform 13">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4" name="Freeform 14">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5" name="Freeform 15">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6" name="Freeform 16">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7" name="Freeform 17">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8" name="Freeform 18">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9" name="Freeform 19">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0" name="Freeform 20">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1" name="Freeform 21">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2" name="Freeform 22">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4" name="Group 33">
            <a:extLst>
              <a:ext uri="{FF2B5EF4-FFF2-40B4-BE49-F238E27FC236}">
                <a16:creationId xmlns:a16="http://schemas.microsoft.com/office/drawing/2014/main" id="{AF44CA9C-80E8-44E1-A79C-D6EBFC73BCA0}"/>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35" name="Freeform 27">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6" name="Freeform 28">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37" name="Freeform 29">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8" name="Freeform 30">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9" name="Freeform 31">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40" name="Freeform 32">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1" name="Freeform 33">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2" name="Freeform 34">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3" name="Freeform 35">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4" name="Freeform 36">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5" name="Freeform 37">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6" name="Freeform 38">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8" name="Rectangle 47">
            <a:extLst>
              <a:ext uri="{FF2B5EF4-FFF2-40B4-BE49-F238E27FC236}">
                <a16:creationId xmlns:a16="http://schemas.microsoft.com/office/drawing/2014/main" id="{AA5CD610-ED7C-4CED-A9A1-174432C88A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50" name="Freeform 11">
            <a:extLst>
              <a:ext uri="{FF2B5EF4-FFF2-40B4-BE49-F238E27FC236}">
                <a16:creationId xmlns:a16="http://schemas.microsoft.com/office/drawing/2014/main" id="{0C4379BF-8C7A-480A-BC36-DA55D92A93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8" name="Picture 7" descr="A yellow truck is parked in front of a building&#10;&#10;Description generated with high confidence">
            <a:extLst>
              <a:ext uri="{FF2B5EF4-FFF2-40B4-BE49-F238E27FC236}">
                <a16:creationId xmlns:a16="http://schemas.microsoft.com/office/drawing/2014/main" id="{2D68AD1E-9F5E-4589-988B-663EC4A21CD6}"/>
              </a:ext>
            </a:extLst>
          </p:cNvPr>
          <p:cNvPicPr>
            <a:picLocks noChangeAspect="1"/>
          </p:cNvPicPr>
          <p:nvPr/>
        </p:nvPicPr>
        <p:blipFill rotWithShape="1">
          <a:blip r:embed="rId2">
            <a:extLst>
              <a:ext uri="{28A0092B-C50C-407E-A947-70E740481C1C}">
                <a14:useLocalDpi xmlns:a14="http://schemas.microsoft.com/office/drawing/2010/main" val="0"/>
              </a:ext>
            </a:extLst>
          </a:blip>
          <a:srcRect t="15722" r="-2" b="1691"/>
          <a:stretch/>
        </p:blipFill>
        <p:spPr>
          <a:xfrm>
            <a:off x="-1555" y="1731"/>
            <a:ext cx="4671091" cy="6858000"/>
          </a:xfrm>
          <a:prstGeom prst="rect">
            <a:avLst/>
          </a:prstGeom>
        </p:spPr>
      </p:pic>
      <p:sp>
        <p:nvSpPr>
          <p:cNvPr id="2" name="Title 1">
            <a:extLst>
              <a:ext uri="{FF2B5EF4-FFF2-40B4-BE49-F238E27FC236}">
                <a16:creationId xmlns:a16="http://schemas.microsoft.com/office/drawing/2014/main" id="{7E21C5E6-A9F9-460D-91E5-D74B6E223EE7}"/>
              </a:ext>
            </a:extLst>
          </p:cNvPr>
          <p:cNvSpPr>
            <a:spLocks noGrp="1"/>
          </p:cNvSpPr>
          <p:nvPr>
            <p:ph type="title"/>
          </p:nvPr>
        </p:nvSpPr>
        <p:spPr>
          <a:xfrm>
            <a:off x="6483096" y="624110"/>
            <a:ext cx="5021516" cy="1280890"/>
          </a:xfrm>
        </p:spPr>
        <p:txBody>
          <a:bodyPr>
            <a:normAutofit/>
          </a:bodyPr>
          <a:lstStyle/>
          <a:p>
            <a:pPr>
              <a:lnSpc>
                <a:spcPct val="90000"/>
              </a:lnSpc>
            </a:pPr>
            <a:r>
              <a:rPr lang="en-IN" sz="2800"/>
              <a:t>Factors for high growth rate in telecom sector in India</a:t>
            </a:r>
          </a:p>
        </p:txBody>
      </p:sp>
      <p:sp>
        <p:nvSpPr>
          <p:cNvPr id="3" name="Content Placeholder 2">
            <a:extLst>
              <a:ext uri="{FF2B5EF4-FFF2-40B4-BE49-F238E27FC236}">
                <a16:creationId xmlns:a16="http://schemas.microsoft.com/office/drawing/2014/main" id="{16D98B88-A6E9-48B6-B032-C2BFAFA2D810}"/>
              </a:ext>
            </a:extLst>
          </p:cNvPr>
          <p:cNvSpPr>
            <a:spLocks noGrp="1"/>
          </p:cNvSpPr>
          <p:nvPr>
            <p:ph idx="1"/>
          </p:nvPr>
        </p:nvSpPr>
        <p:spPr>
          <a:xfrm>
            <a:off x="6426072" y="1905000"/>
            <a:ext cx="5066419" cy="3777622"/>
          </a:xfrm>
        </p:spPr>
        <p:txBody>
          <a:bodyPr>
            <a:normAutofit/>
          </a:bodyPr>
          <a:lstStyle/>
          <a:p>
            <a:pPr marL="285750" indent="-285750">
              <a:buClr>
                <a:schemeClr val="accent1"/>
              </a:buClr>
              <a:buFont typeface="Wingdings" panose="05000000000000000000" pitchFamily="2" charset="2"/>
              <a:buChar char="Ø"/>
            </a:pPr>
            <a:endParaRPr lang="en-IN" dirty="0"/>
          </a:p>
          <a:p>
            <a:pPr lvl="1">
              <a:buFont typeface="Wingdings" panose="05000000000000000000" pitchFamily="2" charset="2"/>
              <a:buChar char="Ø"/>
            </a:pPr>
            <a:r>
              <a:rPr lang="en-IN" sz="1800" b="1" dirty="0"/>
              <a:t>Demand Side</a:t>
            </a:r>
          </a:p>
          <a:p>
            <a:pPr lvl="2">
              <a:buFont typeface="Wingdings" panose="05000000000000000000" pitchFamily="2" charset="2"/>
              <a:buChar char="Ø"/>
            </a:pPr>
            <a:r>
              <a:rPr lang="en-IN" sz="1600" dirty="0"/>
              <a:t>Browsing</a:t>
            </a:r>
          </a:p>
          <a:p>
            <a:pPr lvl="2">
              <a:buFont typeface="Wingdings" panose="05000000000000000000" pitchFamily="2" charset="2"/>
              <a:buChar char="Ø"/>
            </a:pPr>
            <a:r>
              <a:rPr lang="en-IN" sz="1600" dirty="0"/>
              <a:t>Email</a:t>
            </a:r>
          </a:p>
          <a:p>
            <a:pPr lvl="2">
              <a:buFont typeface="Wingdings" panose="05000000000000000000" pitchFamily="2" charset="2"/>
              <a:buChar char="Ø"/>
            </a:pPr>
            <a:r>
              <a:rPr lang="en-IN" sz="1600" dirty="0"/>
              <a:t>Chatting</a:t>
            </a:r>
          </a:p>
          <a:p>
            <a:pPr lvl="2">
              <a:buFont typeface="Wingdings" panose="05000000000000000000" pitchFamily="2" charset="2"/>
              <a:buChar char="Ø"/>
            </a:pPr>
            <a:r>
              <a:rPr lang="en-IN" sz="1600" dirty="0"/>
              <a:t>E-commerce</a:t>
            </a:r>
          </a:p>
          <a:p>
            <a:pPr lvl="2">
              <a:buFont typeface="Wingdings" panose="05000000000000000000" pitchFamily="2" charset="2"/>
              <a:buChar char="Ø"/>
            </a:pPr>
            <a:r>
              <a:rPr lang="en-IN" sz="1600" dirty="0"/>
              <a:t>E-services</a:t>
            </a:r>
          </a:p>
          <a:p>
            <a:pPr lvl="2">
              <a:buFont typeface="Wingdings" panose="05000000000000000000" pitchFamily="2" charset="2"/>
              <a:buChar char="Ø"/>
            </a:pPr>
            <a:r>
              <a:rPr lang="en-IN" sz="1600" dirty="0"/>
              <a:t>Vernacular content</a:t>
            </a:r>
          </a:p>
          <a:p>
            <a:pPr lvl="2">
              <a:buFont typeface="Wingdings" panose="05000000000000000000" pitchFamily="2" charset="2"/>
              <a:buChar char="Ø"/>
            </a:pPr>
            <a:r>
              <a:rPr lang="en-IN" sz="1600" dirty="0"/>
              <a:t>Ultra low cost of handsets</a:t>
            </a:r>
          </a:p>
          <a:p>
            <a:pPr lvl="2">
              <a:buFont typeface="Wingdings" panose="05000000000000000000" pitchFamily="2" charset="2"/>
              <a:buChar char="Ø"/>
            </a:pPr>
            <a:r>
              <a:rPr lang="en-IN" sz="1600" dirty="0"/>
              <a:t>Ease of using the phone</a:t>
            </a:r>
          </a:p>
          <a:p>
            <a:pPr lvl="1">
              <a:buFont typeface="Wingdings" panose="05000000000000000000" pitchFamily="2" charset="2"/>
              <a:buChar char="Ø"/>
            </a:pPr>
            <a:endParaRPr lang="en-IN" dirty="0"/>
          </a:p>
          <a:p>
            <a:endParaRPr lang="en-IN" dirty="0"/>
          </a:p>
        </p:txBody>
      </p:sp>
      <p:sp>
        <p:nvSpPr>
          <p:cNvPr id="4" name="Footer Placeholder 3">
            <a:extLst>
              <a:ext uri="{FF2B5EF4-FFF2-40B4-BE49-F238E27FC236}">
                <a16:creationId xmlns:a16="http://schemas.microsoft.com/office/drawing/2014/main" id="{44B91BD2-A054-4CBF-8250-8E97B9E7BB38}"/>
              </a:ext>
            </a:extLst>
          </p:cNvPr>
          <p:cNvSpPr>
            <a:spLocks noGrp="1"/>
          </p:cNvSpPr>
          <p:nvPr>
            <p:ph type="ftr" sz="quarter" idx="11"/>
          </p:nvPr>
        </p:nvSpPr>
        <p:spPr>
          <a:xfrm>
            <a:off x="6438191" y="6135808"/>
            <a:ext cx="3771020" cy="365125"/>
          </a:xfrm>
          <a:prstGeom prst="rect">
            <a:avLst/>
          </a:prstGeom>
        </p:spPr>
        <p:txBody>
          <a:bodyPr>
            <a:normAutofit/>
          </a:bodyPr>
          <a:lstStyle/>
          <a:p>
            <a:pPr>
              <a:spcAft>
                <a:spcPts val="600"/>
              </a:spcAft>
            </a:pPr>
            <a:r>
              <a:rPr lang="fi-FI"/>
              <a:t>Dr. Sunetra Sen Narayan &amp; Dr. Shalini Narayanan 5 October 2017</a:t>
            </a:r>
            <a:endParaRPr lang="en-IN"/>
          </a:p>
        </p:txBody>
      </p:sp>
    </p:spTree>
    <p:extLst>
      <p:ext uri="{BB962C8B-B14F-4D97-AF65-F5344CB8AC3E}">
        <p14:creationId xmlns:p14="http://schemas.microsoft.com/office/powerpoint/2010/main" val="120377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246ED-0535-4496-A8F6-1E80CC4EB8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3D9AEEE-1CCD-43C0-BA3E-16D60A6E23C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60F880A6-33D3-4EEC-A780-B73559B9F2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p:cNvSpPr>
            <a:spLocks noGrp="1"/>
          </p:cNvSpPr>
          <p:nvPr>
            <p:ph type="title"/>
          </p:nvPr>
        </p:nvSpPr>
        <p:spPr>
          <a:xfrm>
            <a:off x="1259893" y="3101093"/>
            <a:ext cx="2454052" cy="3029344"/>
          </a:xfrm>
        </p:spPr>
        <p:txBody>
          <a:bodyPr>
            <a:normAutofit/>
          </a:bodyPr>
          <a:lstStyle/>
          <a:p>
            <a:r>
              <a:rPr lang="en-IN" sz="3200">
                <a:solidFill>
                  <a:schemeClr val="bg1"/>
                </a:solidFill>
              </a:rPr>
              <a:t>New Media’s impact on Politics </a:t>
            </a:r>
          </a:p>
        </p:txBody>
      </p:sp>
      <p:sp>
        <p:nvSpPr>
          <p:cNvPr id="5" name="Freeform: Shape 4">
            <a:extLst>
              <a:ext uri="{FF2B5EF4-FFF2-40B4-BE49-F238E27FC236}">
                <a16:creationId xmlns:a16="http://schemas.microsoft.com/office/drawing/2014/main" id="{7D4AF37E-4520-423F-8912-9CFD11E52F62}"/>
              </a:ext>
            </a:extLst>
          </p:cNvPr>
          <p:cNvSpPr/>
          <p:nvPr/>
        </p:nvSpPr>
        <p:spPr>
          <a:xfrm>
            <a:off x="4706579" y="512457"/>
            <a:ext cx="6832212" cy="1141920"/>
          </a:xfrm>
          <a:custGeom>
            <a:avLst/>
            <a:gdLst>
              <a:gd name="connsiteX0" fmla="*/ 0 w 6832212"/>
              <a:gd name="connsiteY0" fmla="*/ 190324 h 1141920"/>
              <a:gd name="connsiteX1" fmla="*/ 190324 w 6832212"/>
              <a:gd name="connsiteY1" fmla="*/ 0 h 1141920"/>
              <a:gd name="connsiteX2" fmla="*/ 6641888 w 6832212"/>
              <a:gd name="connsiteY2" fmla="*/ 0 h 1141920"/>
              <a:gd name="connsiteX3" fmla="*/ 6832212 w 6832212"/>
              <a:gd name="connsiteY3" fmla="*/ 190324 h 1141920"/>
              <a:gd name="connsiteX4" fmla="*/ 6832212 w 6832212"/>
              <a:gd name="connsiteY4" fmla="*/ 951596 h 1141920"/>
              <a:gd name="connsiteX5" fmla="*/ 6641888 w 6832212"/>
              <a:gd name="connsiteY5" fmla="*/ 1141920 h 1141920"/>
              <a:gd name="connsiteX6" fmla="*/ 190324 w 6832212"/>
              <a:gd name="connsiteY6" fmla="*/ 1141920 h 1141920"/>
              <a:gd name="connsiteX7" fmla="*/ 0 w 6832212"/>
              <a:gd name="connsiteY7" fmla="*/ 951596 h 1141920"/>
              <a:gd name="connsiteX8" fmla="*/ 0 w 6832212"/>
              <a:gd name="connsiteY8" fmla="*/ 190324 h 114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2212" h="1141920">
                <a:moveTo>
                  <a:pt x="0" y="190324"/>
                </a:moveTo>
                <a:cubicBezTo>
                  <a:pt x="0" y="85211"/>
                  <a:pt x="85211" y="0"/>
                  <a:pt x="190324" y="0"/>
                </a:cubicBezTo>
                <a:lnTo>
                  <a:pt x="6641888" y="0"/>
                </a:lnTo>
                <a:cubicBezTo>
                  <a:pt x="6747001" y="0"/>
                  <a:pt x="6832212" y="85211"/>
                  <a:pt x="6832212" y="190324"/>
                </a:cubicBezTo>
                <a:lnTo>
                  <a:pt x="6832212" y="951596"/>
                </a:lnTo>
                <a:cubicBezTo>
                  <a:pt x="6832212" y="1056709"/>
                  <a:pt x="6747001" y="1141920"/>
                  <a:pt x="6641888" y="1141920"/>
                </a:cubicBezTo>
                <a:lnTo>
                  <a:pt x="190324" y="1141920"/>
                </a:lnTo>
                <a:cubicBezTo>
                  <a:pt x="85211" y="1141920"/>
                  <a:pt x="0" y="1056709"/>
                  <a:pt x="0" y="951596"/>
                </a:cubicBezTo>
                <a:lnTo>
                  <a:pt x="0" y="190324"/>
                </a:lnTo>
                <a:close/>
              </a:path>
            </a:pathLst>
          </a:custGeom>
          <a:solidFill>
            <a:schemeClr val="bg2">
              <a:lumMod val="50000"/>
            </a:schemeClr>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16704" tIns="116704" rIns="116704" bIns="116704" numCol="1" spcCol="1270" anchor="ctr" anchorCtr="0">
            <a:noAutofit/>
          </a:bodyPr>
          <a:lstStyle/>
          <a:p>
            <a:pPr marL="0" lvl="0" indent="0" algn="l" defTabSz="711200">
              <a:lnSpc>
                <a:spcPct val="90000"/>
              </a:lnSpc>
              <a:spcBef>
                <a:spcPct val="0"/>
              </a:spcBef>
              <a:spcAft>
                <a:spcPct val="35000"/>
              </a:spcAft>
              <a:buNone/>
            </a:pPr>
            <a:r>
              <a:rPr lang="en-AU" sz="2000" kern="1200" dirty="0"/>
              <a:t>Can lower barriers to entry to the political process to groups who do not hold power - especially with emphasis on user-generated content.</a:t>
            </a:r>
            <a:endParaRPr lang="en-US" sz="2000" kern="1200" dirty="0"/>
          </a:p>
        </p:txBody>
      </p:sp>
      <p:sp>
        <p:nvSpPr>
          <p:cNvPr id="8" name="Freeform: Shape 7">
            <a:extLst>
              <a:ext uri="{FF2B5EF4-FFF2-40B4-BE49-F238E27FC236}">
                <a16:creationId xmlns:a16="http://schemas.microsoft.com/office/drawing/2014/main" id="{4497E3F8-62A1-42DB-BE3A-47D45CEC74B2}"/>
              </a:ext>
            </a:extLst>
          </p:cNvPr>
          <p:cNvSpPr/>
          <p:nvPr/>
        </p:nvSpPr>
        <p:spPr>
          <a:xfrm>
            <a:off x="4713144" y="1842041"/>
            <a:ext cx="6832212" cy="1141920"/>
          </a:xfrm>
          <a:custGeom>
            <a:avLst/>
            <a:gdLst>
              <a:gd name="connsiteX0" fmla="*/ 0 w 6832212"/>
              <a:gd name="connsiteY0" fmla="*/ 190324 h 1141920"/>
              <a:gd name="connsiteX1" fmla="*/ 190324 w 6832212"/>
              <a:gd name="connsiteY1" fmla="*/ 0 h 1141920"/>
              <a:gd name="connsiteX2" fmla="*/ 6641888 w 6832212"/>
              <a:gd name="connsiteY2" fmla="*/ 0 h 1141920"/>
              <a:gd name="connsiteX3" fmla="*/ 6832212 w 6832212"/>
              <a:gd name="connsiteY3" fmla="*/ 190324 h 1141920"/>
              <a:gd name="connsiteX4" fmla="*/ 6832212 w 6832212"/>
              <a:gd name="connsiteY4" fmla="*/ 951596 h 1141920"/>
              <a:gd name="connsiteX5" fmla="*/ 6641888 w 6832212"/>
              <a:gd name="connsiteY5" fmla="*/ 1141920 h 1141920"/>
              <a:gd name="connsiteX6" fmla="*/ 190324 w 6832212"/>
              <a:gd name="connsiteY6" fmla="*/ 1141920 h 1141920"/>
              <a:gd name="connsiteX7" fmla="*/ 0 w 6832212"/>
              <a:gd name="connsiteY7" fmla="*/ 951596 h 1141920"/>
              <a:gd name="connsiteX8" fmla="*/ 0 w 6832212"/>
              <a:gd name="connsiteY8" fmla="*/ 190324 h 114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2212" h="1141920">
                <a:moveTo>
                  <a:pt x="0" y="190324"/>
                </a:moveTo>
                <a:cubicBezTo>
                  <a:pt x="0" y="85211"/>
                  <a:pt x="85211" y="0"/>
                  <a:pt x="190324" y="0"/>
                </a:cubicBezTo>
                <a:lnTo>
                  <a:pt x="6641888" y="0"/>
                </a:lnTo>
                <a:cubicBezTo>
                  <a:pt x="6747001" y="0"/>
                  <a:pt x="6832212" y="85211"/>
                  <a:pt x="6832212" y="190324"/>
                </a:cubicBezTo>
                <a:lnTo>
                  <a:pt x="6832212" y="951596"/>
                </a:lnTo>
                <a:cubicBezTo>
                  <a:pt x="6832212" y="1056709"/>
                  <a:pt x="6747001" y="1141920"/>
                  <a:pt x="6641888" y="1141920"/>
                </a:cubicBezTo>
                <a:lnTo>
                  <a:pt x="190324" y="1141920"/>
                </a:lnTo>
                <a:cubicBezTo>
                  <a:pt x="85211" y="1141920"/>
                  <a:pt x="0" y="1056709"/>
                  <a:pt x="0" y="951596"/>
                </a:cubicBezTo>
                <a:lnTo>
                  <a:pt x="0" y="190324"/>
                </a:lnTo>
                <a:close/>
              </a:path>
            </a:pathLst>
          </a:custGeom>
          <a:gradFill>
            <a:gsLst>
              <a:gs pos="0">
                <a:schemeClr val="bg2">
                  <a:lumMod val="50000"/>
                </a:schemeClr>
              </a:gs>
              <a:gs pos="100000">
                <a:schemeClr val="accent5">
                  <a:hueOff val="0"/>
                  <a:satOff val="0"/>
                  <a:lumOff val="0"/>
                  <a:alphaOff val="0"/>
                  <a:shade val="98000"/>
                  <a:lumMod val="94000"/>
                </a:schemeClr>
              </a:gs>
            </a:gsLst>
          </a:gra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16704" tIns="116704" rIns="116704" bIns="116704" numCol="1" spcCol="1270" anchor="ctr" anchorCtr="0">
            <a:noAutofit/>
          </a:bodyPr>
          <a:lstStyle/>
          <a:p>
            <a:pPr marL="0" lvl="0" indent="0" algn="l" defTabSz="711200">
              <a:lnSpc>
                <a:spcPct val="90000"/>
              </a:lnSpc>
              <a:spcBef>
                <a:spcPct val="0"/>
              </a:spcBef>
              <a:spcAft>
                <a:spcPct val="35000"/>
              </a:spcAft>
              <a:buNone/>
            </a:pPr>
            <a:r>
              <a:rPr lang="en-US" sz="2000" kern="1200" dirty="0"/>
              <a:t>New media has also blurred the lines of entertainment and non-entertainment media when it comes to providing political information to the general public.</a:t>
            </a:r>
          </a:p>
        </p:txBody>
      </p:sp>
      <p:sp>
        <p:nvSpPr>
          <p:cNvPr id="9" name="Freeform: Shape 8">
            <a:extLst>
              <a:ext uri="{FF2B5EF4-FFF2-40B4-BE49-F238E27FC236}">
                <a16:creationId xmlns:a16="http://schemas.microsoft.com/office/drawing/2014/main" id="{B101FF73-1303-441D-A529-1D6FA22DDE55}"/>
              </a:ext>
            </a:extLst>
          </p:cNvPr>
          <p:cNvSpPr/>
          <p:nvPr/>
        </p:nvSpPr>
        <p:spPr>
          <a:xfrm>
            <a:off x="4713144" y="3203470"/>
            <a:ext cx="6832212" cy="1235429"/>
          </a:xfrm>
          <a:custGeom>
            <a:avLst/>
            <a:gdLst>
              <a:gd name="connsiteX0" fmla="*/ 0 w 6832212"/>
              <a:gd name="connsiteY0" fmla="*/ 190324 h 1141920"/>
              <a:gd name="connsiteX1" fmla="*/ 190324 w 6832212"/>
              <a:gd name="connsiteY1" fmla="*/ 0 h 1141920"/>
              <a:gd name="connsiteX2" fmla="*/ 6641888 w 6832212"/>
              <a:gd name="connsiteY2" fmla="*/ 0 h 1141920"/>
              <a:gd name="connsiteX3" fmla="*/ 6832212 w 6832212"/>
              <a:gd name="connsiteY3" fmla="*/ 190324 h 1141920"/>
              <a:gd name="connsiteX4" fmla="*/ 6832212 w 6832212"/>
              <a:gd name="connsiteY4" fmla="*/ 951596 h 1141920"/>
              <a:gd name="connsiteX5" fmla="*/ 6641888 w 6832212"/>
              <a:gd name="connsiteY5" fmla="*/ 1141920 h 1141920"/>
              <a:gd name="connsiteX6" fmla="*/ 190324 w 6832212"/>
              <a:gd name="connsiteY6" fmla="*/ 1141920 h 1141920"/>
              <a:gd name="connsiteX7" fmla="*/ 0 w 6832212"/>
              <a:gd name="connsiteY7" fmla="*/ 951596 h 1141920"/>
              <a:gd name="connsiteX8" fmla="*/ 0 w 6832212"/>
              <a:gd name="connsiteY8" fmla="*/ 190324 h 114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2212" h="1141920">
                <a:moveTo>
                  <a:pt x="0" y="190324"/>
                </a:moveTo>
                <a:cubicBezTo>
                  <a:pt x="0" y="85211"/>
                  <a:pt x="85211" y="0"/>
                  <a:pt x="190324" y="0"/>
                </a:cubicBezTo>
                <a:lnTo>
                  <a:pt x="6641888" y="0"/>
                </a:lnTo>
                <a:cubicBezTo>
                  <a:pt x="6747001" y="0"/>
                  <a:pt x="6832212" y="85211"/>
                  <a:pt x="6832212" y="190324"/>
                </a:cubicBezTo>
                <a:lnTo>
                  <a:pt x="6832212" y="951596"/>
                </a:lnTo>
                <a:cubicBezTo>
                  <a:pt x="6832212" y="1056709"/>
                  <a:pt x="6747001" y="1141920"/>
                  <a:pt x="6641888" y="1141920"/>
                </a:cubicBezTo>
                <a:lnTo>
                  <a:pt x="190324" y="1141920"/>
                </a:lnTo>
                <a:cubicBezTo>
                  <a:pt x="85211" y="1141920"/>
                  <a:pt x="0" y="1056709"/>
                  <a:pt x="0" y="951596"/>
                </a:cubicBezTo>
                <a:lnTo>
                  <a:pt x="0" y="190324"/>
                </a:lnTo>
                <a:close/>
              </a:path>
            </a:pathLst>
          </a:custGeom>
          <a:gradFill>
            <a:gsLst>
              <a:gs pos="0">
                <a:schemeClr val="bg2">
                  <a:lumMod val="50000"/>
                </a:schemeClr>
              </a:gs>
              <a:gs pos="100000">
                <a:schemeClr val="accent5">
                  <a:hueOff val="0"/>
                  <a:satOff val="0"/>
                  <a:lumOff val="0"/>
                  <a:alphaOff val="0"/>
                  <a:shade val="98000"/>
                  <a:lumMod val="94000"/>
                </a:schemeClr>
              </a:gs>
            </a:gsLst>
          </a:gra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16704" tIns="116704" rIns="116704" bIns="116704" numCol="1" spcCol="1270" anchor="ctr" anchorCtr="0">
            <a:noAutofit/>
          </a:bodyPr>
          <a:lstStyle/>
          <a:p>
            <a:pPr marL="0" lvl="0" indent="0" algn="l" defTabSz="711200">
              <a:lnSpc>
                <a:spcPct val="90000"/>
              </a:lnSpc>
              <a:spcBef>
                <a:spcPct val="0"/>
              </a:spcBef>
              <a:spcAft>
                <a:spcPct val="35000"/>
              </a:spcAft>
              <a:buNone/>
            </a:pPr>
            <a:r>
              <a:rPr lang="en-US" sz="2200" kern="1200" dirty="0"/>
              <a:t>Personalization, with more direct engagement is the changing focus of political parties and candidates</a:t>
            </a:r>
          </a:p>
        </p:txBody>
      </p:sp>
      <p:sp>
        <p:nvSpPr>
          <p:cNvPr id="10" name="Freeform: Shape 9">
            <a:extLst>
              <a:ext uri="{FF2B5EF4-FFF2-40B4-BE49-F238E27FC236}">
                <a16:creationId xmlns:a16="http://schemas.microsoft.com/office/drawing/2014/main" id="{117B97E2-D65A-4E31-9A60-4406FBFF44DF}"/>
              </a:ext>
            </a:extLst>
          </p:cNvPr>
          <p:cNvSpPr/>
          <p:nvPr/>
        </p:nvSpPr>
        <p:spPr>
          <a:xfrm>
            <a:off x="4713144" y="4716393"/>
            <a:ext cx="6832212" cy="1414043"/>
          </a:xfrm>
          <a:custGeom>
            <a:avLst/>
            <a:gdLst>
              <a:gd name="connsiteX0" fmla="*/ 0 w 6832212"/>
              <a:gd name="connsiteY0" fmla="*/ 190324 h 1141920"/>
              <a:gd name="connsiteX1" fmla="*/ 190324 w 6832212"/>
              <a:gd name="connsiteY1" fmla="*/ 0 h 1141920"/>
              <a:gd name="connsiteX2" fmla="*/ 6641888 w 6832212"/>
              <a:gd name="connsiteY2" fmla="*/ 0 h 1141920"/>
              <a:gd name="connsiteX3" fmla="*/ 6832212 w 6832212"/>
              <a:gd name="connsiteY3" fmla="*/ 190324 h 1141920"/>
              <a:gd name="connsiteX4" fmla="*/ 6832212 w 6832212"/>
              <a:gd name="connsiteY4" fmla="*/ 951596 h 1141920"/>
              <a:gd name="connsiteX5" fmla="*/ 6641888 w 6832212"/>
              <a:gd name="connsiteY5" fmla="*/ 1141920 h 1141920"/>
              <a:gd name="connsiteX6" fmla="*/ 190324 w 6832212"/>
              <a:gd name="connsiteY6" fmla="*/ 1141920 h 1141920"/>
              <a:gd name="connsiteX7" fmla="*/ 0 w 6832212"/>
              <a:gd name="connsiteY7" fmla="*/ 951596 h 1141920"/>
              <a:gd name="connsiteX8" fmla="*/ 0 w 6832212"/>
              <a:gd name="connsiteY8" fmla="*/ 190324 h 114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2212" h="1141920">
                <a:moveTo>
                  <a:pt x="0" y="190324"/>
                </a:moveTo>
                <a:cubicBezTo>
                  <a:pt x="0" y="85211"/>
                  <a:pt x="85211" y="0"/>
                  <a:pt x="190324" y="0"/>
                </a:cubicBezTo>
                <a:lnTo>
                  <a:pt x="6641888" y="0"/>
                </a:lnTo>
                <a:cubicBezTo>
                  <a:pt x="6747001" y="0"/>
                  <a:pt x="6832212" y="85211"/>
                  <a:pt x="6832212" y="190324"/>
                </a:cubicBezTo>
                <a:lnTo>
                  <a:pt x="6832212" y="951596"/>
                </a:lnTo>
                <a:cubicBezTo>
                  <a:pt x="6832212" y="1056709"/>
                  <a:pt x="6747001" y="1141920"/>
                  <a:pt x="6641888" y="1141920"/>
                </a:cubicBezTo>
                <a:lnTo>
                  <a:pt x="190324" y="1141920"/>
                </a:lnTo>
                <a:cubicBezTo>
                  <a:pt x="85211" y="1141920"/>
                  <a:pt x="0" y="1056709"/>
                  <a:pt x="0" y="951596"/>
                </a:cubicBezTo>
                <a:lnTo>
                  <a:pt x="0" y="190324"/>
                </a:lnTo>
                <a:close/>
              </a:path>
            </a:pathLst>
          </a:custGeom>
          <a:gradFill>
            <a:gsLst>
              <a:gs pos="0">
                <a:schemeClr val="bg2">
                  <a:lumMod val="50000"/>
                </a:schemeClr>
              </a:gs>
              <a:gs pos="100000">
                <a:schemeClr val="accent5">
                  <a:hueOff val="0"/>
                  <a:satOff val="0"/>
                  <a:lumOff val="0"/>
                  <a:alphaOff val="0"/>
                  <a:shade val="98000"/>
                  <a:lumMod val="94000"/>
                </a:schemeClr>
              </a:gs>
            </a:gsLst>
          </a:gra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16704" tIns="116704" rIns="116704" bIns="116704" numCol="1" spcCol="1270" anchor="ctr" anchorCtr="0">
            <a:noAutofit/>
          </a:bodyPr>
          <a:lstStyle/>
          <a:p>
            <a:pPr marL="0" lvl="0" indent="0" algn="l" defTabSz="711200">
              <a:lnSpc>
                <a:spcPct val="90000"/>
              </a:lnSpc>
              <a:spcBef>
                <a:spcPct val="0"/>
              </a:spcBef>
              <a:spcAft>
                <a:spcPct val="35000"/>
              </a:spcAft>
              <a:buNone/>
            </a:pPr>
            <a:r>
              <a:rPr lang="en-IN" sz="2000" kern="1200" dirty="0"/>
              <a:t>As he took the oath of office as India’s Prime Minister </a:t>
            </a:r>
            <a:r>
              <a:rPr lang="en-IN" sz="2000" dirty="0"/>
              <a:t>after the</a:t>
            </a:r>
            <a:r>
              <a:rPr lang="en-IN" sz="2000" kern="1200" dirty="0"/>
              <a:t> 2014 general </a:t>
            </a:r>
            <a:r>
              <a:rPr lang="en-IN" sz="2000" dirty="0"/>
              <a:t>e</a:t>
            </a:r>
            <a:r>
              <a:rPr lang="en-IN" sz="2000" kern="1200" dirty="0"/>
              <a:t>lections, Mr. Narendra Modi h</a:t>
            </a:r>
            <a:r>
              <a:rPr lang="en-US" sz="2000" kern="1200" dirty="0"/>
              <a:t>ad more than 16 million Facebook likes (second most for any politician in the world)</a:t>
            </a:r>
          </a:p>
        </p:txBody>
      </p:sp>
      <p:sp>
        <p:nvSpPr>
          <p:cNvPr id="4" name="Footer Placeholder 3"/>
          <p:cNvSpPr>
            <a:spLocks noGrp="1"/>
          </p:cNvSpPr>
          <p:nvPr>
            <p:ph type="ftr" sz="quarter" idx="11"/>
          </p:nvPr>
        </p:nvSpPr>
        <p:spPr>
          <a:xfrm>
            <a:off x="4706579" y="6135808"/>
            <a:ext cx="5502631" cy="365125"/>
          </a:xfrm>
          <a:prstGeom prst="rect">
            <a:avLst/>
          </a:prstGeom>
        </p:spPr>
        <p:txBody>
          <a:bodyPr anchor="ctr">
            <a:normAutofit/>
          </a:bodyPr>
          <a:lstStyle/>
          <a:p>
            <a:pPr>
              <a:spcAft>
                <a:spcPts val="600"/>
              </a:spcAft>
            </a:pPr>
            <a:r>
              <a:rPr lang="fi-FI"/>
              <a:t>Dr. Sunetra Sen Narayan &amp; Dr. Shalini Narayanan 5 October 2017</a:t>
            </a:r>
            <a:endParaRPr lang="en-IN"/>
          </a:p>
        </p:txBody>
      </p:sp>
    </p:spTree>
    <p:extLst>
      <p:ext uri="{BB962C8B-B14F-4D97-AF65-F5344CB8AC3E}">
        <p14:creationId xmlns:p14="http://schemas.microsoft.com/office/powerpoint/2010/main" val="398393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D188B-31DA-4C64-B05A-27E64201595A}"/>
              </a:ext>
            </a:extLst>
          </p:cNvPr>
          <p:cNvSpPr>
            <a:spLocks noGrp="1"/>
          </p:cNvSpPr>
          <p:nvPr>
            <p:ph type="title"/>
          </p:nvPr>
        </p:nvSpPr>
        <p:spPr>
          <a:xfrm>
            <a:off x="2592926" y="624110"/>
            <a:ext cx="6432542" cy="933757"/>
          </a:xfrm>
        </p:spPr>
        <p:txBody>
          <a:bodyPr>
            <a:normAutofit fontScale="90000"/>
          </a:bodyPr>
          <a:lstStyle/>
          <a:p>
            <a:r>
              <a:rPr lang="en-IN" dirty="0"/>
              <a:t>A warm hello from India!</a:t>
            </a:r>
            <a:br>
              <a:rPr lang="en-IN" dirty="0"/>
            </a:br>
            <a:endParaRPr lang="en-IN" dirty="0"/>
          </a:p>
        </p:txBody>
      </p:sp>
      <p:pic>
        <p:nvPicPr>
          <p:cNvPr id="8" name="giphy">
            <a:hlinkClick r:id="" action="ppaction://media"/>
            <a:extLst>
              <a:ext uri="{FF2B5EF4-FFF2-40B4-BE49-F238E27FC236}">
                <a16:creationId xmlns:a16="http://schemas.microsoft.com/office/drawing/2014/main" id="{9179ECA5-86D2-410E-B1E7-2232EB08F7C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814830" y="1690688"/>
            <a:ext cx="7302500" cy="4351338"/>
          </a:xfrm>
        </p:spPr>
      </p:pic>
    </p:spTree>
    <p:extLst>
      <p:ext uri="{BB962C8B-B14F-4D97-AF65-F5344CB8AC3E}">
        <p14:creationId xmlns:p14="http://schemas.microsoft.com/office/powerpoint/2010/main" val="198036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2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cene&#10;&#10;Description generated with high confidence">
            <a:extLst>
              <a:ext uri="{FF2B5EF4-FFF2-40B4-BE49-F238E27FC236}">
                <a16:creationId xmlns:a16="http://schemas.microsoft.com/office/drawing/2014/main" id="{FA9D3CE9-FDB7-4461-A104-6644EA1E3548}"/>
              </a:ext>
            </a:extLst>
          </p:cNvPr>
          <p:cNvPicPr>
            <a:picLocks noChangeAspect="1"/>
          </p:cNvPicPr>
          <p:nvPr/>
        </p:nvPicPr>
        <p:blipFill rotWithShape="1">
          <a:blip r:embed="rId2">
            <a:extLst>
              <a:ext uri="{28A0092B-C50C-407E-A947-70E740481C1C}">
                <a14:useLocalDpi xmlns:a14="http://schemas.microsoft.com/office/drawing/2010/main" val="0"/>
              </a:ext>
            </a:extLst>
          </a:blip>
          <a:srcRect t="1064" r="9091" b="30754"/>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201543D1-8AF1-41DA-AB4A-ECE74D355AB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0391775" cy="6858000"/>
          </a:xfrm>
          <a:custGeom>
            <a:avLst/>
            <a:gdLst>
              <a:gd name="T0" fmla="*/ 0 w 2184"/>
              <a:gd name="T1" fmla="*/ 1441 h 1441"/>
              <a:gd name="T2" fmla="*/ 1482 w 2184"/>
              <a:gd name="T3" fmla="*/ 1441 h 1441"/>
              <a:gd name="T4" fmla="*/ 2161 w 2184"/>
              <a:gd name="T5" fmla="*/ 762 h 1441"/>
              <a:gd name="T6" fmla="*/ 2161 w 2184"/>
              <a:gd name="T7" fmla="*/ 678 h 1441"/>
              <a:gd name="T8" fmla="*/ 1483 w 2184"/>
              <a:gd name="T9" fmla="*/ 0 h 1441"/>
              <a:gd name="T10" fmla="*/ 0 w 2184"/>
              <a:gd name="T11" fmla="*/ 0 h 1441"/>
              <a:gd name="T12" fmla="*/ 0 w 2184"/>
              <a:gd name="T13" fmla="*/ 1441 h 1441"/>
            </a:gdLst>
            <a:ahLst/>
            <a:cxnLst>
              <a:cxn ang="0">
                <a:pos x="T0" y="T1"/>
              </a:cxn>
              <a:cxn ang="0">
                <a:pos x="T2" y="T3"/>
              </a:cxn>
              <a:cxn ang="0">
                <a:pos x="T4" y="T5"/>
              </a:cxn>
              <a:cxn ang="0">
                <a:pos x="T6" y="T7"/>
              </a:cxn>
              <a:cxn ang="0">
                <a:pos x="T8" y="T9"/>
              </a:cxn>
              <a:cxn ang="0">
                <a:pos x="T10" y="T11"/>
              </a:cxn>
              <a:cxn ang="0">
                <a:pos x="T12" y="T13"/>
              </a:cxn>
            </a:cxnLst>
            <a:rect l="0" t="0" r="r" b="b"/>
            <a:pathLst>
              <a:path w="2184" h="1441">
                <a:moveTo>
                  <a:pt x="0" y="1441"/>
                </a:moveTo>
                <a:cubicBezTo>
                  <a:pt x="1482" y="1441"/>
                  <a:pt x="1482" y="1441"/>
                  <a:pt x="1482" y="1441"/>
                </a:cubicBezTo>
                <a:cubicBezTo>
                  <a:pt x="2161" y="762"/>
                  <a:pt x="2161" y="762"/>
                  <a:pt x="2161" y="762"/>
                </a:cubicBezTo>
                <a:cubicBezTo>
                  <a:pt x="2184" y="739"/>
                  <a:pt x="2184" y="701"/>
                  <a:pt x="2161" y="678"/>
                </a:cubicBezTo>
                <a:cubicBezTo>
                  <a:pt x="1483" y="0"/>
                  <a:pt x="1483" y="0"/>
                  <a:pt x="1483" y="0"/>
                </a:cubicBezTo>
                <a:cubicBezTo>
                  <a:pt x="0" y="0"/>
                  <a:pt x="0" y="0"/>
                  <a:pt x="0" y="0"/>
                </a:cubicBezTo>
                <a:lnTo>
                  <a:pt x="0" y="1441"/>
                </a:lnTo>
                <a:close/>
              </a:path>
            </a:pathLst>
          </a:custGeom>
          <a:solidFill>
            <a:schemeClr val="tx2">
              <a:lumMod val="50000"/>
              <a:alpha val="90000"/>
            </a:schemeClr>
          </a:solidFill>
          <a:ln>
            <a:noFill/>
          </a:ln>
          <a:effectLst/>
          <a:ex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10066" y="579963"/>
            <a:ext cx="7720011" cy="1278467"/>
          </a:xfrm>
        </p:spPr>
        <p:txBody>
          <a:bodyPr anchor="ctr">
            <a:normAutofit/>
          </a:bodyPr>
          <a:lstStyle/>
          <a:p>
            <a:r>
              <a:rPr lang="en-IN" sz="3200" dirty="0">
                <a:solidFill>
                  <a:srgbClr val="FEFFFF"/>
                </a:solidFill>
              </a:rPr>
              <a:t>Impact on Politics:</a:t>
            </a:r>
            <a:br>
              <a:rPr lang="en-IN" sz="3200" dirty="0">
                <a:solidFill>
                  <a:srgbClr val="FEFFFF"/>
                </a:solidFill>
              </a:rPr>
            </a:br>
            <a:r>
              <a:rPr lang="en-IN" sz="3200" dirty="0">
                <a:solidFill>
                  <a:srgbClr val="FEFFFF"/>
                </a:solidFill>
              </a:rPr>
              <a:t>Democratisation of the public sphere</a:t>
            </a:r>
          </a:p>
        </p:txBody>
      </p:sp>
      <p:sp>
        <p:nvSpPr>
          <p:cNvPr id="3" name="Content Placeholder 2"/>
          <p:cNvSpPr>
            <a:spLocks noGrp="1"/>
          </p:cNvSpPr>
          <p:nvPr>
            <p:ph idx="1"/>
          </p:nvPr>
        </p:nvSpPr>
        <p:spPr>
          <a:xfrm>
            <a:off x="541868" y="2133599"/>
            <a:ext cx="7493000" cy="3809999"/>
          </a:xfrm>
        </p:spPr>
        <p:txBody>
          <a:bodyPr>
            <a:noAutofit/>
          </a:bodyPr>
          <a:lstStyle/>
          <a:p>
            <a:pPr>
              <a:lnSpc>
                <a:spcPct val="90000"/>
              </a:lnSpc>
            </a:pPr>
            <a:r>
              <a:rPr lang="en-US" sz="2000" dirty="0">
                <a:solidFill>
                  <a:srgbClr val="FEFFFF"/>
                </a:solidFill>
              </a:rPr>
              <a:t>Studies show that new media may be making the public sphere more democratic by increasing participation from citizens</a:t>
            </a:r>
          </a:p>
          <a:p>
            <a:pPr>
              <a:lnSpc>
                <a:spcPct val="90000"/>
              </a:lnSpc>
            </a:pPr>
            <a:r>
              <a:rPr lang="en-IN" sz="2000" dirty="0">
                <a:solidFill>
                  <a:srgbClr val="FEFFFF"/>
                </a:solidFill>
              </a:rPr>
              <a:t>Lack of access to new media not only hampers participation but also exacerbates the gap by providing advantage to those with access over those without.</a:t>
            </a:r>
          </a:p>
          <a:p>
            <a:pPr>
              <a:lnSpc>
                <a:spcPct val="90000"/>
              </a:lnSpc>
            </a:pPr>
            <a:r>
              <a:rPr lang="en-US" sz="2000" dirty="0">
                <a:solidFill>
                  <a:srgbClr val="FEFFFF"/>
                </a:solidFill>
              </a:rPr>
              <a:t>The g</a:t>
            </a:r>
            <a:r>
              <a:rPr lang="en-IN" sz="2000" dirty="0">
                <a:solidFill>
                  <a:srgbClr val="FEFFFF"/>
                </a:solidFill>
              </a:rPr>
              <a:t>ate keeping &amp; agenda setting functions of media houses are becoming less influential.</a:t>
            </a:r>
          </a:p>
          <a:p>
            <a:pPr>
              <a:lnSpc>
                <a:spcPct val="90000"/>
              </a:lnSpc>
            </a:pPr>
            <a:r>
              <a:rPr lang="en-US" sz="2000" dirty="0">
                <a:solidFill>
                  <a:srgbClr val="FEFFFF"/>
                </a:solidFill>
              </a:rPr>
              <a:t>Further diffusion of new media among Indian population may create scope for more voices and increased levels of public participation in the public sphere facilitated by the new media. </a:t>
            </a:r>
            <a:endParaRPr lang="en-IN" sz="2000" dirty="0">
              <a:solidFill>
                <a:srgbClr val="FEFFFF"/>
              </a:solidFill>
            </a:endParaRPr>
          </a:p>
        </p:txBody>
      </p:sp>
      <p:sp>
        <p:nvSpPr>
          <p:cNvPr id="4" name="Footer Placeholder 3"/>
          <p:cNvSpPr>
            <a:spLocks noGrp="1"/>
          </p:cNvSpPr>
          <p:nvPr>
            <p:ph type="ftr" sz="quarter" idx="11"/>
          </p:nvPr>
        </p:nvSpPr>
        <p:spPr>
          <a:xfrm>
            <a:off x="641879" y="6135808"/>
            <a:ext cx="7619999" cy="365125"/>
          </a:xfrm>
        </p:spPr>
        <p:txBody>
          <a:bodyPr>
            <a:normAutofit/>
          </a:bodyPr>
          <a:lstStyle/>
          <a:p>
            <a:pPr>
              <a:spcAft>
                <a:spcPts val="600"/>
              </a:spcAft>
            </a:pPr>
            <a:r>
              <a:rPr lang="fi-FI">
                <a:solidFill>
                  <a:srgbClr val="FEFFFF"/>
                </a:solidFill>
              </a:rPr>
              <a:t>Dr. Sunetra Sen Narayan &amp; Dr. Shalini Narayanan 5 October 2017</a:t>
            </a:r>
            <a:endParaRPr lang="en-IN">
              <a:solidFill>
                <a:srgbClr val="FEFFFF"/>
              </a:solidFill>
            </a:endParaRPr>
          </a:p>
        </p:txBody>
      </p:sp>
    </p:spTree>
    <p:extLst>
      <p:ext uri="{BB962C8B-B14F-4D97-AF65-F5344CB8AC3E}">
        <p14:creationId xmlns:p14="http://schemas.microsoft.com/office/powerpoint/2010/main" val="90158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246ED-0535-4496-A8F6-1E80CC4EB8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3D9AEEE-1CCD-43C0-BA3E-16D60A6E23C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60F880A6-33D3-4EEC-A780-B73559B9F2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p:cNvSpPr>
            <a:spLocks noGrp="1"/>
          </p:cNvSpPr>
          <p:nvPr>
            <p:ph type="title"/>
          </p:nvPr>
        </p:nvSpPr>
        <p:spPr>
          <a:xfrm>
            <a:off x="1098035" y="3106464"/>
            <a:ext cx="2778574" cy="3029344"/>
          </a:xfrm>
        </p:spPr>
        <p:txBody>
          <a:bodyPr>
            <a:normAutofit/>
          </a:bodyPr>
          <a:lstStyle/>
          <a:p>
            <a:r>
              <a:rPr lang="en-IN" sz="3200" dirty="0">
                <a:solidFill>
                  <a:schemeClr val="bg1"/>
                </a:solidFill>
              </a:rPr>
              <a:t>Impact on Political participation and Social Movements</a:t>
            </a:r>
          </a:p>
        </p:txBody>
      </p:sp>
      <p:sp>
        <p:nvSpPr>
          <p:cNvPr id="5" name="Freeform: Shape 4">
            <a:extLst>
              <a:ext uri="{FF2B5EF4-FFF2-40B4-BE49-F238E27FC236}">
                <a16:creationId xmlns:a16="http://schemas.microsoft.com/office/drawing/2014/main" id="{2DF5E71B-F58F-4351-8FE3-7F0A87AB9CAD}"/>
              </a:ext>
            </a:extLst>
          </p:cNvPr>
          <p:cNvSpPr/>
          <p:nvPr/>
        </p:nvSpPr>
        <p:spPr>
          <a:xfrm>
            <a:off x="4713148" y="646460"/>
            <a:ext cx="6832203" cy="1565501"/>
          </a:xfrm>
          <a:custGeom>
            <a:avLst/>
            <a:gdLst>
              <a:gd name="connsiteX0" fmla="*/ 0 w 6832203"/>
              <a:gd name="connsiteY0" fmla="*/ 156550 h 1565501"/>
              <a:gd name="connsiteX1" fmla="*/ 156550 w 6832203"/>
              <a:gd name="connsiteY1" fmla="*/ 0 h 1565501"/>
              <a:gd name="connsiteX2" fmla="*/ 6675653 w 6832203"/>
              <a:gd name="connsiteY2" fmla="*/ 0 h 1565501"/>
              <a:gd name="connsiteX3" fmla="*/ 6832203 w 6832203"/>
              <a:gd name="connsiteY3" fmla="*/ 156550 h 1565501"/>
              <a:gd name="connsiteX4" fmla="*/ 6832203 w 6832203"/>
              <a:gd name="connsiteY4" fmla="*/ 1408951 h 1565501"/>
              <a:gd name="connsiteX5" fmla="*/ 6675653 w 6832203"/>
              <a:gd name="connsiteY5" fmla="*/ 1565501 h 1565501"/>
              <a:gd name="connsiteX6" fmla="*/ 156550 w 6832203"/>
              <a:gd name="connsiteY6" fmla="*/ 1565501 h 1565501"/>
              <a:gd name="connsiteX7" fmla="*/ 0 w 6832203"/>
              <a:gd name="connsiteY7" fmla="*/ 1408951 h 1565501"/>
              <a:gd name="connsiteX8" fmla="*/ 0 w 6832203"/>
              <a:gd name="connsiteY8" fmla="*/ 156550 h 156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2203" h="1565501">
                <a:moveTo>
                  <a:pt x="0" y="156550"/>
                </a:moveTo>
                <a:cubicBezTo>
                  <a:pt x="0" y="70090"/>
                  <a:pt x="70090" y="0"/>
                  <a:pt x="156550" y="0"/>
                </a:cubicBezTo>
                <a:lnTo>
                  <a:pt x="6675653" y="0"/>
                </a:lnTo>
                <a:cubicBezTo>
                  <a:pt x="6762113" y="0"/>
                  <a:pt x="6832203" y="70090"/>
                  <a:pt x="6832203" y="156550"/>
                </a:cubicBezTo>
                <a:lnTo>
                  <a:pt x="6832203" y="1408951"/>
                </a:lnTo>
                <a:cubicBezTo>
                  <a:pt x="6832203" y="1495411"/>
                  <a:pt x="6762113" y="1565501"/>
                  <a:pt x="6675653" y="1565501"/>
                </a:cubicBezTo>
                <a:lnTo>
                  <a:pt x="156550" y="1565501"/>
                </a:lnTo>
                <a:cubicBezTo>
                  <a:pt x="70090" y="1565501"/>
                  <a:pt x="0" y="1495411"/>
                  <a:pt x="0" y="1408951"/>
                </a:cubicBezTo>
                <a:lnTo>
                  <a:pt x="0" y="156550"/>
                </a:lnTo>
                <a:close/>
              </a:path>
            </a:pathLst>
          </a:custGeom>
          <a:gradFill>
            <a:gsLst>
              <a:gs pos="0">
                <a:schemeClr val="bg2">
                  <a:lumMod val="25000"/>
                </a:schemeClr>
              </a:gs>
              <a:gs pos="100000">
                <a:schemeClr val="accent5">
                  <a:hueOff val="0"/>
                  <a:satOff val="0"/>
                  <a:lumOff val="0"/>
                  <a:alphaOff val="0"/>
                  <a:shade val="98000"/>
                  <a:lumMod val="94000"/>
                </a:schemeClr>
              </a:gs>
            </a:gsLst>
          </a:gra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6012" tIns="56012" rIns="56012" bIns="56012" numCol="1" spcCol="1270" anchor="ctr" anchorCtr="0">
            <a:noAutofit/>
          </a:bodyPr>
          <a:lstStyle/>
          <a:p>
            <a:pPr marL="0" lvl="0" indent="0" algn="ctr" defTabSz="711200">
              <a:lnSpc>
                <a:spcPct val="90000"/>
              </a:lnSpc>
              <a:spcBef>
                <a:spcPct val="0"/>
              </a:spcBef>
              <a:spcAft>
                <a:spcPct val="35000"/>
              </a:spcAft>
              <a:buNone/>
            </a:pPr>
            <a:r>
              <a:rPr lang="en-US" sz="2000" kern="1200" dirty="0"/>
              <a:t>Using social media gives a feeling of empowerment to individuals leading to active participation in political movements in a collective manner. Online activity has the potential to increase offline political participation as well. </a:t>
            </a:r>
          </a:p>
        </p:txBody>
      </p:sp>
      <p:sp>
        <p:nvSpPr>
          <p:cNvPr id="8" name="Freeform: Shape 7">
            <a:extLst>
              <a:ext uri="{FF2B5EF4-FFF2-40B4-BE49-F238E27FC236}">
                <a16:creationId xmlns:a16="http://schemas.microsoft.com/office/drawing/2014/main" id="{80D9EF3D-09D5-448B-AA17-B4C16127C777}"/>
              </a:ext>
            </a:extLst>
          </p:cNvPr>
          <p:cNvSpPr/>
          <p:nvPr/>
        </p:nvSpPr>
        <p:spPr>
          <a:xfrm>
            <a:off x="4713148" y="2452578"/>
            <a:ext cx="6810740" cy="1604112"/>
          </a:xfrm>
          <a:custGeom>
            <a:avLst/>
            <a:gdLst>
              <a:gd name="connsiteX0" fmla="*/ 0 w 6810740"/>
              <a:gd name="connsiteY0" fmla="*/ 160411 h 1604112"/>
              <a:gd name="connsiteX1" fmla="*/ 160411 w 6810740"/>
              <a:gd name="connsiteY1" fmla="*/ 0 h 1604112"/>
              <a:gd name="connsiteX2" fmla="*/ 6650329 w 6810740"/>
              <a:gd name="connsiteY2" fmla="*/ 0 h 1604112"/>
              <a:gd name="connsiteX3" fmla="*/ 6810740 w 6810740"/>
              <a:gd name="connsiteY3" fmla="*/ 160411 h 1604112"/>
              <a:gd name="connsiteX4" fmla="*/ 6810740 w 6810740"/>
              <a:gd name="connsiteY4" fmla="*/ 1443701 h 1604112"/>
              <a:gd name="connsiteX5" fmla="*/ 6650329 w 6810740"/>
              <a:gd name="connsiteY5" fmla="*/ 1604112 h 1604112"/>
              <a:gd name="connsiteX6" fmla="*/ 160411 w 6810740"/>
              <a:gd name="connsiteY6" fmla="*/ 1604112 h 1604112"/>
              <a:gd name="connsiteX7" fmla="*/ 0 w 6810740"/>
              <a:gd name="connsiteY7" fmla="*/ 1443701 h 1604112"/>
              <a:gd name="connsiteX8" fmla="*/ 0 w 6810740"/>
              <a:gd name="connsiteY8" fmla="*/ 160411 h 160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10740" h="1604112">
                <a:moveTo>
                  <a:pt x="0" y="160411"/>
                </a:moveTo>
                <a:cubicBezTo>
                  <a:pt x="0" y="71818"/>
                  <a:pt x="71818" y="0"/>
                  <a:pt x="160411" y="0"/>
                </a:cubicBezTo>
                <a:lnTo>
                  <a:pt x="6650329" y="0"/>
                </a:lnTo>
                <a:cubicBezTo>
                  <a:pt x="6738922" y="0"/>
                  <a:pt x="6810740" y="71818"/>
                  <a:pt x="6810740" y="160411"/>
                </a:cubicBezTo>
                <a:lnTo>
                  <a:pt x="6810740" y="1443701"/>
                </a:lnTo>
                <a:cubicBezTo>
                  <a:pt x="6810740" y="1532294"/>
                  <a:pt x="6738922" y="1604112"/>
                  <a:pt x="6650329" y="1604112"/>
                </a:cubicBezTo>
                <a:lnTo>
                  <a:pt x="160411" y="1604112"/>
                </a:lnTo>
                <a:cubicBezTo>
                  <a:pt x="71818" y="1604112"/>
                  <a:pt x="0" y="1532294"/>
                  <a:pt x="0" y="1443701"/>
                </a:cubicBezTo>
                <a:lnTo>
                  <a:pt x="0" y="160411"/>
                </a:lnTo>
                <a:close/>
              </a:path>
            </a:pathLst>
          </a:custGeom>
          <a:gradFill>
            <a:gsLst>
              <a:gs pos="0">
                <a:schemeClr val="bg2">
                  <a:lumMod val="25000"/>
                </a:schemeClr>
              </a:gs>
              <a:gs pos="100000">
                <a:schemeClr val="accent5">
                  <a:hueOff val="0"/>
                  <a:satOff val="0"/>
                  <a:lumOff val="0"/>
                  <a:alphaOff val="0"/>
                  <a:shade val="98000"/>
                  <a:lumMod val="94000"/>
                </a:schemeClr>
              </a:gs>
            </a:gsLst>
          </a:gra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7143" tIns="57143" rIns="57143" bIns="57143" numCol="1" spcCol="1270" anchor="ctr" anchorCtr="0">
            <a:noAutofit/>
          </a:bodyPr>
          <a:lstStyle/>
          <a:p>
            <a:pPr marL="0" lvl="0" indent="0" algn="ctr" defTabSz="711200">
              <a:lnSpc>
                <a:spcPct val="90000"/>
              </a:lnSpc>
              <a:spcBef>
                <a:spcPct val="0"/>
              </a:spcBef>
              <a:spcAft>
                <a:spcPct val="35000"/>
              </a:spcAft>
              <a:buNone/>
            </a:pPr>
            <a:r>
              <a:rPr lang="en-US" sz="2000" kern="1200" dirty="0"/>
              <a:t>Resource mobilization theory </a:t>
            </a:r>
            <a:r>
              <a:rPr lang="en-US" sz="2000" dirty="0"/>
              <a:t>uses </a:t>
            </a:r>
            <a:r>
              <a:rPr lang="en-US" sz="2000" kern="1200" dirty="0"/>
              <a:t> the social, historical, and political contexts of collective action, as well as on the utility and interplay of available resources to explain increased participation in social movements due to online activities.</a:t>
            </a:r>
          </a:p>
        </p:txBody>
      </p:sp>
      <p:sp>
        <p:nvSpPr>
          <p:cNvPr id="9" name="Freeform: Shape 8">
            <a:extLst>
              <a:ext uri="{FF2B5EF4-FFF2-40B4-BE49-F238E27FC236}">
                <a16:creationId xmlns:a16="http://schemas.microsoft.com/office/drawing/2014/main" id="{522D4EE8-1113-4746-92BD-BC89D0891513}"/>
              </a:ext>
            </a:extLst>
          </p:cNvPr>
          <p:cNvSpPr/>
          <p:nvPr/>
        </p:nvSpPr>
        <p:spPr>
          <a:xfrm>
            <a:off x="4713148" y="4297308"/>
            <a:ext cx="6821295" cy="1604112"/>
          </a:xfrm>
          <a:custGeom>
            <a:avLst/>
            <a:gdLst>
              <a:gd name="connsiteX0" fmla="*/ 0 w 6821295"/>
              <a:gd name="connsiteY0" fmla="*/ 160411 h 1604112"/>
              <a:gd name="connsiteX1" fmla="*/ 160411 w 6821295"/>
              <a:gd name="connsiteY1" fmla="*/ 0 h 1604112"/>
              <a:gd name="connsiteX2" fmla="*/ 6660884 w 6821295"/>
              <a:gd name="connsiteY2" fmla="*/ 0 h 1604112"/>
              <a:gd name="connsiteX3" fmla="*/ 6821295 w 6821295"/>
              <a:gd name="connsiteY3" fmla="*/ 160411 h 1604112"/>
              <a:gd name="connsiteX4" fmla="*/ 6821295 w 6821295"/>
              <a:gd name="connsiteY4" fmla="*/ 1443701 h 1604112"/>
              <a:gd name="connsiteX5" fmla="*/ 6660884 w 6821295"/>
              <a:gd name="connsiteY5" fmla="*/ 1604112 h 1604112"/>
              <a:gd name="connsiteX6" fmla="*/ 160411 w 6821295"/>
              <a:gd name="connsiteY6" fmla="*/ 1604112 h 1604112"/>
              <a:gd name="connsiteX7" fmla="*/ 0 w 6821295"/>
              <a:gd name="connsiteY7" fmla="*/ 1443701 h 1604112"/>
              <a:gd name="connsiteX8" fmla="*/ 0 w 6821295"/>
              <a:gd name="connsiteY8" fmla="*/ 160411 h 1604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21295" h="1604112">
                <a:moveTo>
                  <a:pt x="0" y="160411"/>
                </a:moveTo>
                <a:cubicBezTo>
                  <a:pt x="0" y="71818"/>
                  <a:pt x="71818" y="0"/>
                  <a:pt x="160411" y="0"/>
                </a:cubicBezTo>
                <a:lnTo>
                  <a:pt x="6660884" y="0"/>
                </a:lnTo>
                <a:cubicBezTo>
                  <a:pt x="6749477" y="0"/>
                  <a:pt x="6821295" y="71818"/>
                  <a:pt x="6821295" y="160411"/>
                </a:cubicBezTo>
                <a:lnTo>
                  <a:pt x="6821295" y="1443701"/>
                </a:lnTo>
                <a:cubicBezTo>
                  <a:pt x="6821295" y="1532294"/>
                  <a:pt x="6749477" y="1604112"/>
                  <a:pt x="6660884" y="1604112"/>
                </a:cubicBezTo>
                <a:lnTo>
                  <a:pt x="160411" y="1604112"/>
                </a:lnTo>
                <a:cubicBezTo>
                  <a:pt x="71818" y="1604112"/>
                  <a:pt x="0" y="1532294"/>
                  <a:pt x="0" y="1443701"/>
                </a:cubicBezTo>
                <a:lnTo>
                  <a:pt x="0" y="160411"/>
                </a:lnTo>
                <a:close/>
              </a:path>
            </a:pathLst>
          </a:custGeom>
          <a:gradFill>
            <a:gsLst>
              <a:gs pos="0">
                <a:schemeClr val="bg2">
                  <a:lumMod val="25000"/>
                </a:schemeClr>
              </a:gs>
              <a:gs pos="100000">
                <a:schemeClr val="accent5">
                  <a:hueOff val="0"/>
                  <a:satOff val="0"/>
                  <a:lumOff val="0"/>
                  <a:alphaOff val="0"/>
                  <a:shade val="98000"/>
                  <a:lumMod val="94000"/>
                </a:schemeClr>
              </a:gs>
            </a:gsLst>
          </a:gra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7143" tIns="57143" rIns="57143" bIns="57143" numCol="1" spcCol="1270" anchor="ctr" anchorCtr="0">
            <a:noAutofit/>
          </a:bodyPr>
          <a:lstStyle/>
          <a:p>
            <a:pPr marL="0" lvl="0" indent="0" algn="ctr" defTabSz="711200">
              <a:lnSpc>
                <a:spcPct val="90000"/>
              </a:lnSpc>
              <a:spcBef>
                <a:spcPct val="0"/>
              </a:spcBef>
              <a:spcAft>
                <a:spcPct val="35000"/>
              </a:spcAft>
              <a:buNone/>
            </a:pPr>
            <a:r>
              <a:rPr lang="en-US" sz="2000" kern="1200" dirty="0"/>
              <a:t>Social information processing theory also explains how people use information received through online interactions in a more or less similar manner as they tend to do during face-to-face conversations. </a:t>
            </a:r>
          </a:p>
        </p:txBody>
      </p:sp>
      <p:sp>
        <p:nvSpPr>
          <p:cNvPr id="4" name="Footer Placeholder 3"/>
          <p:cNvSpPr>
            <a:spLocks noGrp="1"/>
          </p:cNvSpPr>
          <p:nvPr>
            <p:ph type="ftr" sz="quarter" idx="11"/>
          </p:nvPr>
        </p:nvSpPr>
        <p:spPr>
          <a:xfrm>
            <a:off x="4706579" y="6135808"/>
            <a:ext cx="5502631" cy="365125"/>
          </a:xfrm>
          <a:prstGeom prst="rect">
            <a:avLst/>
          </a:prstGeom>
        </p:spPr>
        <p:txBody>
          <a:bodyPr anchor="ctr">
            <a:normAutofit/>
          </a:bodyPr>
          <a:lstStyle/>
          <a:p>
            <a:pPr>
              <a:spcAft>
                <a:spcPts val="600"/>
              </a:spcAft>
            </a:pPr>
            <a:r>
              <a:rPr lang="fi-FI"/>
              <a:t>Dr. Sunetra Sen Narayan &amp; Dr. Shalini Narayanan 5 October 2017</a:t>
            </a:r>
            <a:endParaRPr lang="en-IN"/>
          </a:p>
        </p:txBody>
      </p:sp>
    </p:spTree>
    <p:extLst>
      <p:ext uri="{BB962C8B-B14F-4D97-AF65-F5344CB8AC3E}">
        <p14:creationId xmlns:p14="http://schemas.microsoft.com/office/powerpoint/2010/main" val="98977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246ED-0535-4496-A8F6-1E80CC4EB8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3D9AEEE-1CCD-43C0-BA3E-16D60A6E23C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60F880A6-33D3-4EEC-A780-B73559B9F2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p:cNvSpPr>
            <a:spLocks noGrp="1"/>
          </p:cNvSpPr>
          <p:nvPr>
            <p:ph type="title"/>
          </p:nvPr>
        </p:nvSpPr>
        <p:spPr>
          <a:xfrm>
            <a:off x="1259893" y="3101093"/>
            <a:ext cx="2592440" cy="3029344"/>
          </a:xfrm>
        </p:spPr>
        <p:txBody>
          <a:bodyPr>
            <a:normAutofit/>
          </a:bodyPr>
          <a:lstStyle/>
          <a:p>
            <a:r>
              <a:rPr lang="en-IN" sz="3000" dirty="0">
                <a:solidFill>
                  <a:schemeClr val="bg1"/>
                </a:solidFill>
              </a:rPr>
              <a:t>Impact on Political participation and Social movements</a:t>
            </a:r>
          </a:p>
        </p:txBody>
      </p:sp>
      <p:sp>
        <p:nvSpPr>
          <p:cNvPr id="5" name="Freeform: Shape 4">
            <a:extLst>
              <a:ext uri="{FF2B5EF4-FFF2-40B4-BE49-F238E27FC236}">
                <a16:creationId xmlns:a16="http://schemas.microsoft.com/office/drawing/2014/main" id="{D2A97E03-3FA6-4315-9B54-5E57503ADCB4}"/>
              </a:ext>
            </a:extLst>
          </p:cNvPr>
          <p:cNvSpPr/>
          <p:nvPr/>
        </p:nvSpPr>
        <p:spPr>
          <a:xfrm>
            <a:off x="4713147" y="644121"/>
            <a:ext cx="6832205" cy="1593829"/>
          </a:xfrm>
          <a:custGeom>
            <a:avLst/>
            <a:gdLst>
              <a:gd name="connsiteX0" fmla="*/ 0 w 6832205"/>
              <a:gd name="connsiteY0" fmla="*/ 159383 h 1593829"/>
              <a:gd name="connsiteX1" fmla="*/ 159383 w 6832205"/>
              <a:gd name="connsiteY1" fmla="*/ 0 h 1593829"/>
              <a:gd name="connsiteX2" fmla="*/ 6672822 w 6832205"/>
              <a:gd name="connsiteY2" fmla="*/ 0 h 1593829"/>
              <a:gd name="connsiteX3" fmla="*/ 6832205 w 6832205"/>
              <a:gd name="connsiteY3" fmla="*/ 159383 h 1593829"/>
              <a:gd name="connsiteX4" fmla="*/ 6832205 w 6832205"/>
              <a:gd name="connsiteY4" fmla="*/ 1434446 h 1593829"/>
              <a:gd name="connsiteX5" fmla="*/ 6672822 w 6832205"/>
              <a:gd name="connsiteY5" fmla="*/ 1593829 h 1593829"/>
              <a:gd name="connsiteX6" fmla="*/ 159383 w 6832205"/>
              <a:gd name="connsiteY6" fmla="*/ 1593829 h 1593829"/>
              <a:gd name="connsiteX7" fmla="*/ 0 w 6832205"/>
              <a:gd name="connsiteY7" fmla="*/ 1434446 h 1593829"/>
              <a:gd name="connsiteX8" fmla="*/ 0 w 6832205"/>
              <a:gd name="connsiteY8" fmla="*/ 159383 h 159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2205" h="1593829">
                <a:moveTo>
                  <a:pt x="0" y="159383"/>
                </a:moveTo>
                <a:cubicBezTo>
                  <a:pt x="0" y="71358"/>
                  <a:pt x="71358" y="0"/>
                  <a:pt x="159383" y="0"/>
                </a:cubicBezTo>
                <a:lnTo>
                  <a:pt x="6672822" y="0"/>
                </a:lnTo>
                <a:cubicBezTo>
                  <a:pt x="6760847" y="0"/>
                  <a:pt x="6832205" y="71358"/>
                  <a:pt x="6832205" y="159383"/>
                </a:cubicBezTo>
                <a:lnTo>
                  <a:pt x="6832205" y="1434446"/>
                </a:lnTo>
                <a:cubicBezTo>
                  <a:pt x="6832205" y="1522471"/>
                  <a:pt x="6760847" y="1593829"/>
                  <a:pt x="6672822" y="1593829"/>
                </a:cubicBezTo>
                <a:lnTo>
                  <a:pt x="159383" y="1593829"/>
                </a:lnTo>
                <a:cubicBezTo>
                  <a:pt x="71358" y="1593829"/>
                  <a:pt x="0" y="1522471"/>
                  <a:pt x="0" y="1434446"/>
                </a:cubicBezTo>
                <a:lnTo>
                  <a:pt x="0" y="159383"/>
                </a:lnTo>
                <a:close/>
              </a:path>
            </a:pathLst>
          </a:custGeom>
          <a:solidFill>
            <a:schemeClr val="bg1"/>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8112" tIns="58112" rIns="58112" bIns="58112" numCol="1" spcCol="1270" anchor="ctr" anchorCtr="0">
            <a:noAutofit/>
          </a:bodyPr>
          <a:lstStyle/>
          <a:p>
            <a:pPr marL="0" lvl="0" indent="0" algn="ctr" defTabSz="800100">
              <a:lnSpc>
                <a:spcPct val="90000"/>
              </a:lnSpc>
              <a:spcBef>
                <a:spcPct val="0"/>
              </a:spcBef>
              <a:spcAft>
                <a:spcPct val="35000"/>
              </a:spcAft>
              <a:buNone/>
            </a:pPr>
            <a:r>
              <a:rPr lang="en-US" sz="2400" kern="1200" dirty="0">
                <a:solidFill>
                  <a:schemeClr val="tx1"/>
                </a:solidFill>
              </a:rPr>
              <a:t>Censorship, manipulation of user data, the digital divide could undermine the role new media in social movements.</a:t>
            </a:r>
            <a:r>
              <a:rPr lang="en-US" sz="1800" kern="1200" dirty="0"/>
              <a:t> </a:t>
            </a:r>
          </a:p>
        </p:txBody>
      </p:sp>
      <p:sp>
        <p:nvSpPr>
          <p:cNvPr id="8" name="Freeform: Shape 7">
            <a:extLst>
              <a:ext uri="{FF2B5EF4-FFF2-40B4-BE49-F238E27FC236}">
                <a16:creationId xmlns:a16="http://schemas.microsoft.com/office/drawing/2014/main" id="{AD694242-576E-4E10-A6C5-B481A58CC870}"/>
              </a:ext>
            </a:extLst>
          </p:cNvPr>
          <p:cNvSpPr/>
          <p:nvPr/>
        </p:nvSpPr>
        <p:spPr>
          <a:xfrm>
            <a:off x="4713147" y="2477025"/>
            <a:ext cx="6832205" cy="1593829"/>
          </a:xfrm>
          <a:custGeom>
            <a:avLst/>
            <a:gdLst>
              <a:gd name="connsiteX0" fmla="*/ 0 w 6832205"/>
              <a:gd name="connsiteY0" fmla="*/ 159383 h 1593829"/>
              <a:gd name="connsiteX1" fmla="*/ 159383 w 6832205"/>
              <a:gd name="connsiteY1" fmla="*/ 0 h 1593829"/>
              <a:gd name="connsiteX2" fmla="*/ 6672822 w 6832205"/>
              <a:gd name="connsiteY2" fmla="*/ 0 h 1593829"/>
              <a:gd name="connsiteX3" fmla="*/ 6832205 w 6832205"/>
              <a:gd name="connsiteY3" fmla="*/ 159383 h 1593829"/>
              <a:gd name="connsiteX4" fmla="*/ 6832205 w 6832205"/>
              <a:gd name="connsiteY4" fmla="*/ 1434446 h 1593829"/>
              <a:gd name="connsiteX5" fmla="*/ 6672822 w 6832205"/>
              <a:gd name="connsiteY5" fmla="*/ 1593829 h 1593829"/>
              <a:gd name="connsiteX6" fmla="*/ 159383 w 6832205"/>
              <a:gd name="connsiteY6" fmla="*/ 1593829 h 1593829"/>
              <a:gd name="connsiteX7" fmla="*/ 0 w 6832205"/>
              <a:gd name="connsiteY7" fmla="*/ 1434446 h 1593829"/>
              <a:gd name="connsiteX8" fmla="*/ 0 w 6832205"/>
              <a:gd name="connsiteY8" fmla="*/ 159383 h 159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2205" h="1593829">
                <a:moveTo>
                  <a:pt x="0" y="159383"/>
                </a:moveTo>
                <a:cubicBezTo>
                  <a:pt x="0" y="71358"/>
                  <a:pt x="71358" y="0"/>
                  <a:pt x="159383" y="0"/>
                </a:cubicBezTo>
                <a:lnTo>
                  <a:pt x="6672822" y="0"/>
                </a:lnTo>
                <a:cubicBezTo>
                  <a:pt x="6760847" y="0"/>
                  <a:pt x="6832205" y="71358"/>
                  <a:pt x="6832205" y="159383"/>
                </a:cubicBezTo>
                <a:lnTo>
                  <a:pt x="6832205" y="1434446"/>
                </a:lnTo>
                <a:cubicBezTo>
                  <a:pt x="6832205" y="1522471"/>
                  <a:pt x="6760847" y="1593829"/>
                  <a:pt x="6672822" y="1593829"/>
                </a:cubicBezTo>
                <a:lnTo>
                  <a:pt x="159383" y="1593829"/>
                </a:lnTo>
                <a:cubicBezTo>
                  <a:pt x="71358" y="1593829"/>
                  <a:pt x="0" y="1522471"/>
                  <a:pt x="0" y="1434446"/>
                </a:cubicBezTo>
                <a:lnTo>
                  <a:pt x="0" y="159383"/>
                </a:lnTo>
                <a:close/>
              </a:path>
            </a:pathLst>
          </a:custGeom>
          <a:solidFill>
            <a:schemeClr val="bg1"/>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8112" tIns="58112" rIns="58112" bIns="58112" numCol="1" spcCol="1270" anchor="ctr" anchorCtr="0">
            <a:noAutofit/>
          </a:bodyPr>
          <a:lstStyle/>
          <a:p>
            <a:pPr marL="0" lvl="0" indent="0" algn="ctr" defTabSz="800100">
              <a:lnSpc>
                <a:spcPct val="90000"/>
              </a:lnSpc>
              <a:spcBef>
                <a:spcPct val="0"/>
              </a:spcBef>
              <a:spcAft>
                <a:spcPct val="35000"/>
              </a:spcAft>
              <a:buNone/>
            </a:pPr>
            <a:r>
              <a:rPr lang="en-US" sz="2400" kern="1200" dirty="0">
                <a:solidFill>
                  <a:schemeClr val="tx1"/>
                </a:solidFill>
              </a:rPr>
              <a:t>Social media use may not be enough as the singular factor to achieve a desired political goal or to change voting intentions of individuals</a:t>
            </a:r>
          </a:p>
        </p:txBody>
      </p:sp>
      <p:sp>
        <p:nvSpPr>
          <p:cNvPr id="9" name="Freeform: Shape 8">
            <a:extLst>
              <a:ext uri="{FF2B5EF4-FFF2-40B4-BE49-F238E27FC236}">
                <a16:creationId xmlns:a16="http://schemas.microsoft.com/office/drawing/2014/main" id="{2E876C6F-2F1D-4682-89C9-AC5974117AB4}"/>
              </a:ext>
            </a:extLst>
          </p:cNvPr>
          <p:cNvSpPr/>
          <p:nvPr/>
        </p:nvSpPr>
        <p:spPr>
          <a:xfrm>
            <a:off x="4713147" y="4309929"/>
            <a:ext cx="6832205" cy="1593829"/>
          </a:xfrm>
          <a:custGeom>
            <a:avLst/>
            <a:gdLst>
              <a:gd name="connsiteX0" fmla="*/ 0 w 6832205"/>
              <a:gd name="connsiteY0" fmla="*/ 159383 h 1593829"/>
              <a:gd name="connsiteX1" fmla="*/ 159383 w 6832205"/>
              <a:gd name="connsiteY1" fmla="*/ 0 h 1593829"/>
              <a:gd name="connsiteX2" fmla="*/ 6672822 w 6832205"/>
              <a:gd name="connsiteY2" fmla="*/ 0 h 1593829"/>
              <a:gd name="connsiteX3" fmla="*/ 6832205 w 6832205"/>
              <a:gd name="connsiteY3" fmla="*/ 159383 h 1593829"/>
              <a:gd name="connsiteX4" fmla="*/ 6832205 w 6832205"/>
              <a:gd name="connsiteY4" fmla="*/ 1434446 h 1593829"/>
              <a:gd name="connsiteX5" fmla="*/ 6672822 w 6832205"/>
              <a:gd name="connsiteY5" fmla="*/ 1593829 h 1593829"/>
              <a:gd name="connsiteX6" fmla="*/ 159383 w 6832205"/>
              <a:gd name="connsiteY6" fmla="*/ 1593829 h 1593829"/>
              <a:gd name="connsiteX7" fmla="*/ 0 w 6832205"/>
              <a:gd name="connsiteY7" fmla="*/ 1434446 h 1593829"/>
              <a:gd name="connsiteX8" fmla="*/ 0 w 6832205"/>
              <a:gd name="connsiteY8" fmla="*/ 159383 h 159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2205" h="1593829">
                <a:moveTo>
                  <a:pt x="0" y="159383"/>
                </a:moveTo>
                <a:cubicBezTo>
                  <a:pt x="0" y="71358"/>
                  <a:pt x="71358" y="0"/>
                  <a:pt x="159383" y="0"/>
                </a:cubicBezTo>
                <a:lnTo>
                  <a:pt x="6672822" y="0"/>
                </a:lnTo>
                <a:cubicBezTo>
                  <a:pt x="6760847" y="0"/>
                  <a:pt x="6832205" y="71358"/>
                  <a:pt x="6832205" y="159383"/>
                </a:cubicBezTo>
                <a:lnTo>
                  <a:pt x="6832205" y="1434446"/>
                </a:lnTo>
                <a:cubicBezTo>
                  <a:pt x="6832205" y="1522471"/>
                  <a:pt x="6760847" y="1593829"/>
                  <a:pt x="6672822" y="1593829"/>
                </a:cubicBezTo>
                <a:lnTo>
                  <a:pt x="159383" y="1593829"/>
                </a:lnTo>
                <a:cubicBezTo>
                  <a:pt x="71358" y="1593829"/>
                  <a:pt x="0" y="1522471"/>
                  <a:pt x="0" y="1434446"/>
                </a:cubicBezTo>
                <a:lnTo>
                  <a:pt x="0" y="159383"/>
                </a:lnTo>
                <a:close/>
              </a:path>
            </a:pathLst>
          </a:custGeom>
          <a:solidFill>
            <a:schemeClr val="bg1"/>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58112" tIns="58112" rIns="58112" bIns="58112" numCol="1" spcCol="1270" anchor="ctr" anchorCtr="0">
            <a:noAutofit/>
          </a:bodyPr>
          <a:lstStyle/>
          <a:p>
            <a:pPr marL="0" lvl="0" indent="0" algn="ctr" defTabSz="800100">
              <a:lnSpc>
                <a:spcPct val="90000"/>
              </a:lnSpc>
              <a:spcBef>
                <a:spcPct val="0"/>
              </a:spcBef>
              <a:spcAft>
                <a:spcPct val="35000"/>
              </a:spcAft>
              <a:buNone/>
            </a:pPr>
            <a:r>
              <a:rPr lang="en-US" sz="2400" kern="1200" dirty="0">
                <a:solidFill>
                  <a:schemeClr val="tx1"/>
                </a:solidFill>
              </a:rPr>
              <a:t>The use of the Internet and social media has the potential to promote diversification and democratic culture even in authoritarian regimes</a:t>
            </a:r>
          </a:p>
        </p:txBody>
      </p:sp>
      <p:sp>
        <p:nvSpPr>
          <p:cNvPr id="4" name="Footer Placeholder 3"/>
          <p:cNvSpPr>
            <a:spLocks noGrp="1"/>
          </p:cNvSpPr>
          <p:nvPr>
            <p:ph type="ftr" sz="quarter" idx="11"/>
          </p:nvPr>
        </p:nvSpPr>
        <p:spPr>
          <a:xfrm>
            <a:off x="4706579" y="6135808"/>
            <a:ext cx="5502631" cy="365125"/>
          </a:xfrm>
          <a:prstGeom prst="rect">
            <a:avLst/>
          </a:prstGeom>
        </p:spPr>
        <p:txBody>
          <a:bodyPr anchor="ctr">
            <a:normAutofit/>
          </a:bodyPr>
          <a:lstStyle/>
          <a:p>
            <a:pPr>
              <a:spcAft>
                <a:spcPts val="600"/>
              </a:spcAft>
            </a:pPr>
            <a:r>
              <a:rPr lang="fi-FI"/>
              <a:t>Dr. Sunetra Sen Narayan &amp; Dr. Shalini Narayanan 5 October 2017</a:t>
            </a:r>
            <a:endParaRPr lang="en-IN"/>
          </a:p>
        </p:txBody>
      </p:sp>
    </p:spTree>
    <p:extLst>
      <p:ext uri="{BB962C8B-B14F-4D97-AF65-F5344CB8AC3E}">
        <p14:creationId xmlns:p14="http://schemas.microsoft.com/office/powerpoint/2010/main" val="63383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246ED-0535-4496-A8F6-1E80CC4EB8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3D9AEEE-1CCD-43C0-BA3E-16D60A6E23C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1">
            <a:extLst>
              <a:ext uri="{FF2B5EF4-FFF2-40B4-BE49-F238E27FC236}">
                <a16:creationId xmlns:a16="http://schemas.microsoft.com/office/drawing/2014/main" id="{60F880A6-33D3-4EEC-A780-B73559B9F2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p:cNvSpPr>
            <a:spLocks noGrp="1"/>
          </p:cNvSpPr>
          <p:nvPr>
            <p:ph type="title"/>
          </p:nvPr>
        </p:nvSpPr>
        <p:spPr>
          <a:xfrm>
            <a:off x="1259892" y="3101093"/>
            <a:ext cx="2722828" cy="3029344"/>
          </a:xfrm>
        </p:spPr>
        <p:txBody>
          <a:bodyPr>
            <a:normAutofit/>
          </a:bodyPr>
          <a:lstStyle/>
          <a:p>
            <a:r>
              <a:rPr lang="en-IN" sz="3200" dirty="0">
                <a:solidFill>
                  <a:schemeClr val="bg1"/>
                </a:solidFill>
              </a:rPr>
              <a:t>Impact on Governance</a:t>
            </a:r>
          </a:p>
        </p:txBody>
      </p:sp>
      <p:sp>
        <p:nvSpPr>
          <p:cNvPr id="5" name="Straight Connector 4">
            <a:extLst>
              <a:ext uri="{FF2B5EF4-FFF2-40B4-BE49-F238E27FC236}">
                <a16:creationId xmlns:a16="http://schemas.microsoft.com/office/drawing/2014/main" id="{85393A4B-5F84-4566-BE84-BF72526B85B0}"/>
              </a:ext>
            </a:extLst>
          </p:cNvPr>
          <p:cNvSpPr/>
          <p:nvPr/>
        </p:nvSpPr>
        <p:spPr>
          <a:xfrm>
            <a:off x="4713144" y="644121"/>
            <a:ext cx="6832212" cy="0"/>
          </a:xfrm>
          <a:prstGeom prst="line">
            <a:avLst/>
          </a:prstGeom>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4D81EB92-104B-4278-8ACF-6EE96E6CEBC4}"/>
              </a:ext>
            </a:extLst>
          </p:cNvPr>
          <p:cNvSpPr/>
          <p:nvPr/>
        </p:nvSpPr>
        <p:spPr>
          <a:xfrm>
            <a:off x="4713144" y="287676"/>
            <a:ext cx="6832212" cy="1993633"/>
          </a:xfrm>
          <a:custGeom>
            <a:avLst/>
            <a:gdLst>
              <a:gd name="connsiteX0" fmla="*/ 0 w 6832212"/>
              <a:gd name="connsiteY0" fmla="*/ 0 h 1753212"/>
              <a:gd name="connsiteX1" fmla="*/ 6832212 w 6832212"/>
              <a:gd name="connsiteY1" fmla="*/ 0 h 1753212"/>
              <a:gd name="connsiteX2" fmla="*/ 6832212 w 6832212"/>
              <a:gd name="connsiteY2" fmla="*/ 1753212 h 1753212"/>
              <a:gd name="connsiteX3" fmla="*/ 0 w 6832212"/>
              <a:gd name="connsiteY3" fmla="*/ 1753212 h 1753212"/>
              <a:gd name="connsiteX4" fmla="*/ 0 w 6832212"/>
              <a:gd name="connsiteY4" fmla="*/ 0 h 175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212" h="1753212">
                <a:moveTo>
                  <a:pt x="0" y="0"/>
                </a:moveTo>
                <a:lnTo>
                  <a:pt x="6832212" y="0"/>
                </a:lnTo>
                <a:lnTo>
                  <a:pt x="6832212" y="1753212"/>
                </a:lnTo>
                <a:lnTo>
                  <a:pt x="0" y="1753212"/>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2400" kern="1200" dirty="0">
                <a:solidFill>
                  <a:schemeClr val="tx1"/>
                </a:solidFill>
              </a:rPr>
              <a:t>Governance is the process by which governments execute their responsibilities while acknowledging and including the role of other stakeholders in the society which include private firms, non-state actors and citizens</a:t>
            </a:r>
          </a:p>
        </p:txBody>
      </p:sp>
      <p:sp>
        <p:nvSpPr>
          <p:cNvPr id="9" name="Straight Connector 8">
            <a:extLst>
              <a:ext uri="{FF2B5EF4-FFF2-40B4-BE49-F238E27FC236}">
                <a16:creationId xmlns:a16="http://schemas.microsoft.com/office/drawing/2014/main" id="{B65EC907-4A94-42DC-9BF5-4864BE467E57}"/>
              </a:ext>
            </a:extLst>
          </p:cNvPr>
          <p:cNvSpPr/>
          <p:nvPr/>
        </p:nvSpPr>
        <p:spPr>
          <a:xfrm>
            <a:off x="4713144" y="2397334"/>
            <a:ext cx="6832212" cy="0"/>
          </a:xfrm>
          <a:prstGeom prst="line">
            <a:avLst/>
          </a:prstGeom>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0" name="Freeform: Shape 9">
            <a:extLst>
              <a:ext uri="{FF2B5EF4-FFF2-40B4-BE49-F238E27FC236}">
                <a16:creationId xmlns:a16="http://schemas.microsoft.com/office/drawing/2014/main" id="{1337B8AE-D6E6-4627-9D50-A117AAF369B0}"/>
              </a:ext>
            </a:extLst>
          </p:cNvPr>
          <p:cNvSpPr/>
          <p:nvPr/>
        </p:nvSpPr>
        <p:spPr>
          <a:xfrm>
            <a:off x="4713144" y="2397334"/>
            <a:ext cx="6832212" cy="1637186"/>
          </a:xfrm>
          <a:custGeom>
            <a:avLst/>
            <a:gdLst>
              <a:gd name="connsiteX0" fmla="*/ 0 w 6832212"/>
              <a:gd name="connsiteY0" fmla="*/ 0 h 1753212"/>
              <a:gd name="connsiteX1" fmla="*/ 6832212 w 6832212"/>
              <a:gd name="connsiteY1" fmla="*/ 0 h 1753212"/>
              <a:gd name="connsiteX2" fmla="*/ 6832212 w 6832212"/>
              <a:gd name="connsiteY2" fmla="*/ 1753212 h 1753212"/>
              <a:gd name="connsiteX3" fmla="*/ 0 w 6832212"/>
              <a:gd name="connsiteY3" fmla="*/ 1753212 h 1753212"/>
              <a:gd name="connsiteX4" fmla="*/ 0 w 6832212"/>
              <a:gd name="connsiteY4" fmla="*/ 0 h 175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212" h="1753212">
                <a:moveTo>
                  <a:pt x="0" y="0"/>
                </a:moveTo>
                <a:lnTo>
                  <a:pt x="6832212" y="0"/>
                </a:lnTo>
                <a:lnTo>
                  <a:pt x="6832212" y="1753212"/>
                </a:lnTo>
                <a:lnTo>
                  <a:pt x="0" y="1753212"/>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2400" kern="1200" dirty="0">
                <a:solidFill>
                  <a:schemeClr val="tx1"/>
                </a:solidFill>
              </a:rPr>
              <a:t>Studies have shown that the better a country’s e-Government Development Index, EGDI rank, the healthier the country’s rank in the corruption perception index. </a:t>
            </a:r>
          </a:p>
        </p:txBody>
      </p:sp>
      <p:sp>
        <p:nvSpPr>
          <p:cNvPr id="12" name="Straight Connector 11">
            <a:extLst>
              <a:ext uri="{FF2B5EF4-FFF2-40B4-BE49-F238E27FC236}">
                <a16:creationId xmlns:a16="http://schemas.microsoft.com/office/drawing/2014/main" id="{49D033F1-E9EC-46DB-84AB-36E43292022A}"/>
              </a:ext>
            </a:extLst>
          </p:cNvPr>
          <p:cNvSpPr/>
          <p:nvPr/>
        </p:nvSpPr>
        <p:spPr>
          <a:xfrm>
            <a:off x="4713144" y="4150546"/>
            <a:ext cx="6832212" cy="0"/>
          </a:xfrm>
          <a:prstGeom prst="line">
            <a:avLst/>
          </a:prstGeom>
        </p:spPr>
        <p:style>
          <a:lnRef idx="1">
            <a:schemeClr val="accent5">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079B1B67-89B6-4E9E-B489-9041E798DC5D}"/>
              </a:ext>
            </a:extLst>
          </p:cNvPr>
          <p:cNvSpPr/>
          <p:nvPr/>
        </p:nvSpPr>
        <p:spPr>
          <a:xfrm>
            <a:off x="4713144" y="4150546"/>
            <a:ext cx="6832212" cy="2101288"/>
          </a:xfrm>
          <a:custGeom>
            <a:avLst/>
            <a:gdLst>
              <a:gd name="connsiteX0" fmla="*/ 0 w 6832212"/>
              <a:gd name="connsiteY0" fmla="*/ 0 h 1753212"/>
              <a:gd name="connsiteX1" fmla="*/ 6832212 w 6832212"/>
              <a:gd name="connsiteY1" fmla="*/ 0 h 1753212"/>
              <a:gd name="connsiteX2" fmla="*/ 6832212 w 6832212"/>
              <a:gd name="connsiteY2" fmla="*/ 1753212 h 1753212"/>
              <a:gd name="connsiteX3" fmla="*/ 0 w 6832212"/>
              <a:gd name="connsiteY3" fmla="*/ 1753212 h 1753212"/>
              <a:gd name="connsiteX4" fmla="*/ 0 w 6832212"/>
              <a:gd name="connsiteY4" fmla="*/ 0 h 1753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2212" h="1753212">
                <a:moveTo>
                  <a:pt x="0" y="0"/>
                </a:moveTo>
                <a:lnTo>
                  <a:pt x="6832212" y="0"/>
                </a:lnTo>
                <a:lnTo>
                  <a:pt x="6832212" y="1753212"/>
                </a:lnTo>
                <a:lnTo>
                  <a:pt x="0" y="1753212"/>
                </a:lnTo>
                <a:lnTo>
                  <a:pt x="0" y="0"/>
                </a:lnTo>
                <a:close/>
              </a:path>
            </a:pathLst>
          </a:custGeom>
          <a:solidFill>
            <a:schemeClr val="bg1"/>
          </a:solidFill>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2400" kern="1200" dirty="0">
                <a:solidFill>
                  <a:schemeClr val="tx1"/>
                </a:solidFill>
              </a:rPr>
              <a:t>Governance can be made more effective  by improving government processes (through e-Administration), connecting citizens (through e-Services), and building external interactions (through e-Society). </a:t>
            </a:r>
            <a:r>
              <a:rPr lang="en-US" sz="2400" i="1" kern="1200" dirty="0">
                <a:solidFill>
                  <a:schemeClr val="tx1"/>
                </a:solidFill>
              </a:rPr>
              <a:t>Digital India </a:t>
            </a:r>
            <a:r>
              <a:rPr lang="en-US" sz="2400" kern="1200" dirty="0">
                <a:solidFill>
                  <a:schemeClr val="tx1"/>
                </a:solidFill>
              </a:rPr>
              <a:t>one such initiative.</a:t>
            </a:r>
          </a:p>
        </p:txBody>
      </p:sp>
      <p:sp>
        <p:nvSpPr>
          <p:cNvPr id="4" name="Footer Placeholder 3"/>
          <p:cNvSpPr>
            <a:spLocks noGrp="1"/>
          </p:cNvSpPr>
          <p:nvPr>
            <p:ph type="ftr" sz="quarter" idx="11"/>
          </p:nvPr>
        </p:nvSpPr>
        <p:spPr>
          <a:xfrm>
            <a:off x="4706579" y="6135808"/>
            <a:ext cx="5502631" cy="365125"/>
          </a:xfrm>
          <a:prstGeom prst="rect">
            <a:avLst/>
          </a:prstGeom>
        </p:spPr>
        <p:txBody>
          <a:bodyPr anchor="ctr">
            <a:normAutofit/>
          </a:bodyPr>
          <a:lstStyle/>
          <a:p>
            <a:pPr>
              <a:spcAft>
                <a:spcPts val="600"/>
              </a:spcAft>
            </a:pPr>
            <a:r>
              <a:rPr lang="fi-FI"/>
              <a:t>Dr. Sunetra Sen Narayan &amp; Dr. Shalini Narayanan 5 October 2017</a:t>
            </a:r>
            <a:endParaRPr lang="en-IN"/>
          </a:p>
        </p:txBody>
      </p:sp>
    </p:spTree>
    <p:extLst>
      <p:ext uri="{BB962C8B-B14F-4D97-AF65-F5344CB8AC3E}">
        <p14:creationId xmlns:p14="http://schemas.microsoft.com/office/powerpoint/2010/main" val="420792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5" name="Rectangle 95">
            <a:extLst>
              <a:ext uri="{FF2B5EF4-FFF2-40B4-BE49-F238E27FC236}">
                <a16:creationId xmlns:a16="http://schemas.microsoft.com/office/drawing/2014/main" id="{AE5540E8-174D-4A58-9CFA-CCB84F78F5F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A sign in front of a store&#10;&#10;Description generated with high confidence">
            <a:extLst>
              <a:ext uri="{FF2B5EF4-FFF2-40B4-BE49-F238E27FC236}">
                <a16:creationId xmlns:a16="http://schemas.microsoft.com/office/drawing/2014/main" id="{8480DDE2-062B-43A5-A266-89197E38A574}"/>
              </a:ext>
            </a:extLst>
          </p:cNvPr>
          <p:cNvPicPr>
            <a:picLocks noChangeAspect="1"/>
          </p:cNvPicPr>
          <p:nvPr/>
        </p:nvPicPr>
        <p:blipFill rotWithShape="1">
          <a:blip r:embed="rId2">
            <a:extLst>
              <a:ext uri="{28A0092B-C50C-407E-A947-70E740481C1C}">
                <a14:useLocalDpi xmlns:a14="http://schemas.microsoft.com/office/drawing/2010/main" val="0"/>
              </a:ext>
            </a:extLst>
          </a:blip>
          <a:srcRect r="4" b="16073"/>
          <a:stretch/>
        </p:blipFill>
        <p:spPr>
          <a:xfrm>
            <a:off x="-1" y="1727507"/>
            <a:ext cx="2735480" cy="1710448"/>
          </a:xfrm>
          <a:prstGeom prst="rect">
            <a:avLst/>
          </a:prstGeom>
        </p:spPr>
      </p:pic>
      <p:pic>
        <p:nvPicPr>
          <p:cNvPr id="8" name="Picture 7">
            <a:extLst>
              <a:ext uri="{FF2B5EF4-FFF2-40B4-BE49-F238E27FC236}">
                <a16:creationId xmlns:a16="http://schemas.microsoft.com/office/drawing/2014/main" id="{21BAF77C-73C4-4216-AAB0-15E657E7A559}"/>
              </a:ext>
            </a:extLst>
          </p:cNvPr>
          <p:cNvPicPr>
            <a:picLocks noChangeAspect="1"/>
          </p:cNvPicPr>
          <p:nvPr/>
        </p:nvPicPr>
        <p:blipFill rotWithShape="1">
          <a:blip r:embed="rId3">
            <a:extLst>
              <a:ext uri="{28A0092B-C50C-407E-A947-70E740481C1C}">
                <a14:useLocalDpi xmlns:a14="http://schemas.microsoft.com/office/drawing/2010/main" val="0"/>
              </a:ext>
            </a:extLst>
          </a:blip>
          <a:srcRect l="5149" r="5292" b="1"/>
          <a:stretch/>
        </p:blipFill>
        <p:spPr>
          <a:xfrm>
            <a:off x="-1" y="3420895"/>
            <a:ext cx="2735480" cy="1710448"/>
          </a:xfrm>
          <a:prstGeom prst="rect">
            <a:avLst/>
          </a:prstGeom>
        </p:spPr>
      </p:pic>
      <p:grpSp>
        <p:nvGrpSpPr>
          <p:cNvPr id="127" name="Group 97">
            <a:extLst>
              <a:ext uri="{FF2B5EF4-FFF2-40B4-BE49-F238E27FC236}">
                <a16:creationId xmlns:a16="http://schemas.microsoft.com/office/drawing/2014/main" id="{DBD88261-C465-40D4-A173-0C85040B74B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99" name="Freeform 11">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9" name="Freeform 12">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01" name="Freeform 13">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1" name="Freeform 14">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03" name="Freeform 15">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3" name="Freeform 16">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05" name="Freeform 17">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35" name="Freeform 18">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7" name="Freeform 19">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36" name="Freeform 20">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9" name="Freeform 21">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37" name="Freeform 22">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12" name="Group 111">
            <a:extLst>
              <a:ext uri="{FF2B5EF4-FFF2-40B4-BE49-F238E27FC236}">
                <a16:creationId xmlns:a16="http://schemas.microsoft.com/office/drawing/2014/main" id="{28D45F56-6D82-4395-A608-8547455E7952}"/>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113" name="Freeform 27">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14" name="Freeform 28">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15" name="Freeform 29">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16" name="Freeform 30">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7" name="Freeform 31">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8" name="Freeform 32">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9" name="Freeform 33">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0" name="Freeform 34">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21" name="Freeform 35">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22" name="Freeform 36">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23" name="Freeform 37">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24" name="Freeform 38">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pic>
        <p:nvPicPr>
          <p:cNvPr id="12" name="Picture 11">
            <a:extLst>
              <a:ext uri="{FF2B5EF4-FFF2-40B4-BE49-F238E27FC236}">
                <a16:creationId xmlns:a16="http://schemas.microsoft.com/office/drawing/2014/main" id="{98C3EEBC-4A04-4351-9098-820B42062593}"/>
              </a:ext>
            </a:extLst>
          </p:cNvPr>
          <p:cNvPicPr>
            <a:picLocks noChangeAspect="1"/>
          </p:cNvPicPr>
          <p:nvPr/>
        </p:nvPicPr>
        <p:blipFill rotWithShape="1">
          <a:blip r:embed="rId4">
            <a:extLst>
              <a:ext uri="{28A0092B-C50C-407E-A947-70E740481C1C}">
                <a14:useLocalDpi xmlns:a14="http://schemas.microsoft.com/office/drawing/2010/main" val="0"/>
              </a:ext>
            </a:extLst>
          </a:blip>
          <a:srcRect r="4" b="1547"/>
          <a:stretch/>
        </p:blipFill>
        <p:spPr>
          <a:xfrm>
            <a:off x="20" y="10"/>
            <a:ext cx="2725091" cy="1710438"/>
          </a:xfrm>
          <a:prstGeom prst="rect">
            <a:avLst/>
          </a:prstGeom>
        </p:spPr>
      </p:pic>
      <p:pic>
        <p:nvPicPr>
          <p:cNvPr id="6" name="Picture 5">
            <a:extLst>
              <a:ext uri="{FF2B5EF4-FFF2-40B4-BE49-F238E27FC236}">
                <a16:creationId xmlns:a16="http://schemas.microsoft.com/office/drawing/2014/main" id="{1E6187D0-C37E-41DE-9E7F-0C6C8188F47A}"/>
              </a:ext>
            </a:extLst>
          </p:cNvPr>
          <p:cNvPicPr>
            <a:picLocks noChangeAspect="1"/>
          </p:cNvPicPr>
          <p:nvPr/>
        </p:nvPicPr>
        <p:blipFill rotWithShape="1">
          <a:blip r:embed="rId5">
            <a:extLst>
              <a:ext uri="{28A0092B-C50C-407E-A947-70E740481C1C}">
                <a14:useLocalDpi xmlns:a14="http://schemas.microsoft.com/office/drawing/2010/main" val="0"/>
              </a:ext>
            </a:extLst>
          </a:blip>
          <a:srcRect l="16567" r="12000"/>
          <a:stretch/>
        </p:blipFill>
        <p:spPr>
          <a:xfrm>
            <a:off x="2" y="5107977"/>
            <a:ext cx="2717601" cy="1750023"/>
          </a:xfrm>
          <a:prstGeom prst="rect">
            <a:avLst/>
          </a:prstGeom>
        </p:spPr>
      </p:pic>
      <p:cxnSp>
        <p:nvCxnSpPr>
          <p:cNvPr id="126" name="Straight Connector 125">
            <a:extLst>
              <a:ext uri="{FF2B5EF4-FFF2-40B4-BE49-F238E27FC236}">
                <a16:creationId xmlns:a16="http://schemas.microsoft.com/office/drawing/2014/main" id="{2661A789-2CEF-41D2-B901-8CDB5C3C85C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09" y="3420896"/>
            <a:ext cx="2733254" cy="0"/>
          </a:xfrm>
          <a:prstGeom prst="line">
            <a:avLst/>
          </a:prstGeom>
          <a:ln w="50800" cap="flat">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10EFBEFD-BD66-4021-8034-EEE67B13548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09" y="1710448"/>
            <a:ext cx="2733254" cy="0"/>
          </a:xfrm>
          <a:prstGeom prst="line">
            <a:avLst/>
          </a:prstGeom>
          <a:ln w="50800" cap="flat">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1E94A0C-E2BA-457D-B917-CB16330483B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09" y="5131344"/>
            <a:ext cx="2733254" cy="0"/>
          </a:xfrm>
          <a:prstGeom prst="line">
            <a:avLst/>
          </a:prstGeom>
          <a:ln w="50800" cap="flat">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8452A1CE-8F6F-4F67-9167-1FD2AADC00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4" name="Freeform 11">
            <a:extLst>
              <a:ext uri="{FF2B5EF4-FFF2-40B4-BE49-F238E27FC236}">
                <a16:creationId xmlns:a16="http://schemas.microsoft.com/office/drawing/2014/main" id="{8AAE580A-28A3-432E-B8ED-C8E6386F09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p:cNvSpPr>
            <a:spLocks noGrp="1"/>
          </p:cNvSpPr>
          <p:nvPr>
            <p:ph type="title"/>
          </p:nvPr>
        </p:nvSpPr>
        <p:spPr>
          <a:xfrm>
            <a:off x="4304847" y="385473"/>
            <a:ext cx="7757011" cy="740428"/>
          </a:xfrm>
        </p:spPr>
        <p:txBody>
          <a:bodyPr>
            <a:normAutofit/>
          </a:bodyPr>
          <a:lstStyle/>
          <a:p>
            <a:r>
              <a:rPr lang="en-IN" dirty="0"/>
              <a:t>Impact on Governance in India</a:t>
            </a:r>
          </a:p>
        </p:txBody>
      </p:sp>
      <p:sp>
        <p:nvSpPr>
          <p:cNvPr id="3" name="Content Placeholder 2"/>
          <p:cNvSpPr>
            <a:spLocks noGrp="1"/>
          </p:cNvSpPr>
          <p:nvPr>
            <p:ph idx="1"/>
          </p:nvPr>
        </p:nvSpPr>
        <p:spPr>
          <a:xfrm>
            <a:off x="4390709" y="1037672"/>
            <a:ext cx="7176135" cy="5207064"/>
          </a:xfrm>
          <a:gradFill>
            <a:gsLst>
              <a:gs pos="0">
                <a:schemeClr val="bg2">
                  <a:lumMod val="75000"/>
                </a:schemeClr>
              </a:gs>
              <a:gs pos="100000">
                <a:schemeClr val="bg2">
                  <a:shade val="98000"/>
                  <a:satMod val="120000"/>
                  <a:lumMod val="98000"/>
                </a:schemeClr>
              </a:gs>
            </a:gsLst>
            <a:path path="circle">
              <a:fillToRect l="50000" t="50000" r="100000" b="100000"/>
            </a:path>
          </a:gradFill>
        </p:spPr>
        <p:txBody>
          <a:bodyPr>
            <a:noAutofit/>
          </a:bodyPr>
          <a:lstStyle/>
          <a:p>
            <a:pPr>
              <a:lnSpc>
                <a:spcPct val="90000"/>
              </a:lnSpc>
            </a:pPr>
            <a:r>
              <a:rPr lang="en-US" sz="2000" dirty="0"/>
              <a:t>The National e-Governance Plan, </a:t>
            </a:r>
            <a:r>
              <a:rPr lang="en-US" sz="2000" dirty="0" err="1"/>
              <a:t>NeGP</a:t>
            </a:r>
            <a:r>
              <a:rPr lang="en-US" sz="2000" dirty="0"/>
              <a:t> is to “</a:t>
            </a:r>
            <a:r>
              <a:rPr lang="en-US" sz="2000" i="1" dirty="0"/>
              <a:t>make all Government services accessible to the common man in his locality, through common service delivery outlets and ensure efficiency, transparency &amp; reliability of such services at affordable costs to realize the basic needs of the common man</a:t>
            </a:r>
            <a:r>
              <a:rPr lang="en-US" sz="2000" dirty="0"/>
              <a:t>”</a:t>
            </a:r>
            <a:endParaRPr lang="en-IN" sz="2000" dirty="0"/>
          </a:p>
          <a:p>
            <a:pPr>
              <a:lnSpc>
                <a:spcPct val="90000"/>
              </a:lnSpc>
            </a:pPr>
            <a:r>
              <a:rPr lang="en-US" sz="2000" dirty="0"/>
              <a:t> </a:t>
            </a:r>
            <a:r>
              <a:rPr lang="en-US" sz="2000" dirty="0" err="1"/>
              <a:t>Gyandoot</a:t>
            </a:r>
            <a:r>
              <a:rPr lang="en-US" sz="2000" dirty="0"/>
              <a:t> in Madhya Pradesh was one of the earliest e-</a:t>
            </a:r>
            <a:r>
              <a:rPr lang="en-US" sz="2000" dirty="0" err="1"/>
              <a:t>Gov</a:t>
            </a:r>
            <a:r>
              <a:rPr lang="en-US" sz="2000" dirty="0"/>
              <a:t> initiatives in 2000. </a:t>
            </a:r>
            <a:r>
              <a:rPr lang="en-US" sz="2000" dirty="0" err="1"/>
              <a:t>Bhoomi</a:t>
            </a:r>
            <a:r>
              <a:rPr lang="en-US" sz="2000" dirty="0"/>
              <a:t>, a land records project was another success in Karnataka.</a:t>
            </a:r>
          </a:p>
          <a:p>
            <a:pPr>
              <a:lnSpc>
                <a:spcPct val="90000"/>
              </a:lnSpc>
            </a:pPr>
            <a:r>
              <a:rPr lang="en-US" sz="2000" dirty="0"/>
              <a:t>E-</a:t>
            </a:r>
            <a:r>
              <a:rPr lang="en-US" sz="2000" dirty="0" err="1"/>
              <a:t>Samadhan</a:t>
            </a:r>
            <a:r>
              <a:rPr lang="en-US" sz="2000" dirty="0"/>
              <a:t>, a grievance redressal and citizen demand service in Himachal has brought transparency and speedy grievance redressal in the state.</a:t>
            </a:r>
          </a:p>
          <a:p>
            <a:pPr>
              <a:lnSpc>
                <a:spcPct val="90000"/>
              </a:lnSpc>
            </a:pPr>
            <a:r>
              <a:rPr lang="en-US" sz="2000" dirty="0"/>
              <a:t>PAHAL (DBTL) scheme for cooking gas resulted in recurring savings of </a:t>
            </a:r>
            <a:r>
              <a:rPr lang="en-US" sz="2000" dirty="0" err="1"/>
              <a:t>Rs</a:t>
            </a:r>
            <a:r>
              <a:rPr lang="en-US" sz="2000" dirty="0"/>
              <a:t> 30 billion a year with de-duplication after KYC norms was implemented, eliminating 6.3 million ghost connections</a:t>
            </a:r>
            <a:r>
              <a:rPr lang="en-IN" sz="2000" dirty="0"/>
              <a:t>.</a:t>
            </a:r>
            <a:endParaRPr lang="en-US" sz="2000" dirty="0"/>
          </a:p>
        </p:txBody>
      </p:sp>
      <p:sp>
        <p:nvSpPr>
          <p:cNvPr id="4" name="Footer Placeholder 3"/>
          <p:cNvSpPr>
            <a:spLocks noGrp="1"/>
          </p:cNvSpPr>
          <p:nvPr>
            <p:ph type="ftr" sz="quarter" idx="11"/>
          </p:nvPr>
        </p:nvSpPr>
        <p:spPr>
          <a:xfrm>
            <a:off x="4643901" y="6135808"/>
            <a:ext cx="5565309" cy="365125"/>
          </a:xfrm>
        </p:spPr>
        <p:txBody>
          <a:bodyPr>
            <a:normAutofit/>
          </a:bodyPr>
          <a:lstStyle/>
          <a:p>
            <a:pPr>
              <a:spcAft>
                <a:spcPts val="600"/>
              </a:spcAft>
            </a:pPr>
            <a:r>
              <a:rPr lang="fi-FI"/>
              <a:t>Dr. Sunetra Sen Narayan &amp; Dr. Shalini Narayanan 5 October 2017</a:t>
            </a:r>
            <a:endParaRPr lang="en-IN"/>
          </a:p>
        </p:txBody>
      </p:sp>
    </p:spTree>
    <p:extLst>
      <p:ext uri="{BB962C8B-B14F-4D97-AF65-F5344CB8AC3E}">
        <p14:creationId xmlns:p14="http://schemas.microsoft.com/office/powerpoint/2010/main" val="379586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Regulation of New Media</a:t>
            </a:r>
          </a:p>
        </p:txBody>
      </p:sp>
      <p:sp>
        <p:nvSpPr>
          <p:cNvPr id="3" name="Content Placeholder 2"/>
          <p:cNvSpPr>
            <a:spLocks noGrp="1"/>
          </p:cNvSpPr>
          <p:nvPr>
            <p:ph idx="1"/>
          </p:nvPr>
        </p:nvSpPr>
        <p:spPr/>
        <p:txBody>
          <a:bodyPr>
            <a:normAutofit lnSpcReduction="10000"/>
          </a:bodyPr>
          <a:lstStyle/>
          <a:p>
            <a:r>
              <a:rPr lang="en-IN" dirty="0"/>
              <a:t>Overall the media sector grew at 9.1% in 2016. India has 857 television channels, over 500 radio stations (public and private), over 110,000 newspapers and periodicals etc. OTT </a:t>
            </a:r>
            <a:r>
              <a:rPr lang="en-IN" dirty="0" err="1"/>
              <a:t>VoD</a:t>
            </a:r>
            <a:r>
              <a:rPr lang="en-IN" dirty="0"/>
              <a:t> such as Netflix, Amazon Prime also made an entry in 2016.</a:t>
            </a:r>
          </a:p>
          <a:p>
            <a:r>
              <a:rPr lang="en-IN" dirty="0"/>
              <a:t>The “convergence” of telecommunications and new media technologies is a process that is seen to render established modes of regulation redundant (</a:t>
            </a:r>
            <a:r>
              <a:rPr lang="en-IN" dirty="0" err="1"/>
              <a:t>Mattelart</a:t>
            </a:r>
            <a:r>
              <a:rPr lang="en-IN" dirty="0"/>
              <a:t>, 1994).</a:t>
            </a:r>
          </a:p>
          <a:p>
            <a:r>
              <a:rPr lang="en-IN" dirty="0"/>
              <a:t>In India, there is doubt as to whether to have a “meta-regulator” to deal with these converged platforms or whether to strengthen the existing regulatory bodies that separately govern the print, radio, television and the Internet (</a:t>
            </a:r>
            <a:r>
              <a:rPr lang="en-IN" dirty="0" err="1"/>
              <a:t>Paneerselvam</a:t>
            </a:r>
            <a:r>
              <a:rPr lang="en-IN" dirty="0"/>
              <a:t>, 2014). </a:t>
            </a:r>
          </a:p>
          <a:p>
            <a:r>
              <a:rPr lang="en-IN" dirty="0"/>
              <a:t>Both the Press Council of India and the Parliamentary Committee on IT have suggested a single regulatory body for print and electronic media.</a:t>
            </a:r>
          </a:p>
        </p:txBody>
      </p:sp>
      <p:sp>
        <p:nvSpPr>
          <p:cNvPr id="4" name="Footer Placeholder 3"/>
          <p:cNvSpPr>
            <a:spLocks noGrp="1"/>
          </p:cNvSpPr>
          <p:nvPr>
            <p:ph type="ftr" sz="quarter" idx="11"/>
          </p:nvPr>
        </p:nvSpPr>
        <p:spPr/>
        <p:txBody>
          <a:bodyPr/>
          <a:lstStyle/>
          <a:p>
            <a:r>
              <a:rPr lang="fi-FI"/>
              <a:t>Dr. Sunetra Sen Narayan &amp; Dr. Shalini Narayanan 5 October 2017</a:t>
            </a:r>
            <a:endParaRPr lang="en-IN"/>
          </a:p>
        </p:txBody>
      </p:sp>
    </p:spTree>
    <p:extLst>
      <p:ext uri="{BB962C8B-B14F-4D97-AF65-F5344CB8AC3E}">
        <p14:creationId xmlns:p14="http://schemas.microsoft.com/office/powerpoint/2010/main" val="92961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Regulation of New Media in India</a:t>
            </a:r>
          </a:p>
        </p:txBody>
      </p:sp>
      <p:sp>
        <p:nvSpPr>
          <p:cNvPr id="3" name="Content Placeholder 2"/>
          <p:cNvSpPr>
            <a:spLocks noGrp="1"/>
          </p:cNvSpPr>
          <p:nvPr>
            <p:ph idx="1"/>
          </p:nvPr>
        </p:nvSpPr>
        <p:spPr/>
        <p:txBody>
          <a:bodyPr/>
          <a:lstStyle/>
          <a:p>
            <a:r>
              <a:rPr lang="en-IN" dirty="0"/>
              <a:t>Rules/ regulations regarding media in India</a:t>
            </a:r>
          </a:p>
          <a:p>
            <a:pPr lvl="1"/>
            <a:r>
              <a:rPr lang="en-IN" dirty="0"/>
              <a:t>The Indian Telegraph Act, 1885 which was amended in 1961 and 2004 to broaden the definition of telegraph </a:t>
            </a:r>
          </a:p>
          <a:p>
            <a:pPr lvl="1"/>
            <a:r>
              <a:rPr lang="en-IN" dirty="0"/>
              <a:t>the Wireless Telegraphy Act, 1933</a:t>
            </a:r>
          </a:p>
          <a:p>
            <a:pPr lvl="1"/>
            <a:r>
              <a:rPr lang="en-IN" dirty="0"/>
              <a:t>The Cable Television Networks (Regulation) Act, 1995</a:t>
            </a:r>
          </a:p>
          <a:p>
            <a:pPr lvl="1"/>
            <a:r>
              <a:rPr lang="en-IN" dirty="0"/>
              <a:t>The Telecom Regulatory Authority of India Act, 1997</a:t>
            </a:r>
          </a:p>
          <a:p>
            <a:pPr lvl="1"/>
            <a:r>
              <a:rPr lang="en-IN" dirty="0"/>
              <a:t>The Information Technology Act, 2000 and the Intermediary Guidelines, 2011</a:t>
            </a:r>
          </a:p>
          <a:p>
            <a:endParaRPr lang="en-IN" dirty="0"/>
          </a:p>
        </p:txBody>
      </p:sp>
      <p:sp>
        <p:nvSpPr>
          <p:cNvPr id="4" name="Footer Placeholder 3"/>
          <p:cNvSpPr>
            <a:spLocks noGrp="1"/>
          </p:cNvSpPr>
          <p:nvPr>
            <p:ph type="ftr" sz="quarter" idx="11"/>
          </p:nvPr>
        </p:nvSpPr>
        <p:spPr/>
        <p:txBody>
          <a:bodyPr/>
          <a:lstStyle/>
          <a:p>
            <a:r>
              <a:rPr lang="fi-FI"/>
              <a:t>Dr. Sunetra Sen Narayan &amp; Dr. Shalini Narayanan 5 October 2017</a:t>
            </a:r>
            <a:endParaRPr lang="en-IN"/>
          </a:p>
        </p:txBody>
      </p:sp>
    </p:spTree>
    <p:extLst>
      <p:ext uri="{BB962C8B-B14F-4D97-AF65-F5344CB8AC3E}">
        <p14:creationId xmlns:p14="http://schemas.microsoft.com/office/powerpoint/2010/main" val="327013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Regulation of New Media in India</a:t>
            </a:r>
          </a:p>
        </p:txBody>
      </p:sp>
      <p:sp>
        <p:nvSpPr>
          <p:cNvPr id="3" name="Content Placeholder 2"/>
          <p:cNvSpPr>
            <a:spLocks noGrp="1"/>
          </p:cNvSpPr>
          <p:nvPr>
            <p:ph idx="1"/>
          </p:nvPr>
        </p:nvSpPr>
        <p:spPr/>
        <p:txBody>
          <a:bodyPr>
            <a:normAutofit/>
          </a:bodyPr>
          <a:lstStyle/>
          <a:p>
            <a:r>
              <a:rPr lang="en-IN" dirty="0"/>
              <a:t>Regulation of new media involves the reconciliation of the rights of an individual vis-à-vis society.</a:t>
            </a:r>
          </a:p>
          <a:p>
            <a:r>
              <a:rPr lang="en-IN" dirty="0"/>
              <a:t>India sent in the most number of requests to Facebook to restrict content in 2014 (Bhargava, 2015)</a:t>
            </a:r>
          </a:p>
          <a:p>
            <a:r>
              <a:rPr lang="en-IN" dirty="0"/>
              <a:t>An important aspect of the right to privacy is the right against unlawful interception of calls and messages and data sharing. The Right to Privacy Bill is pending since 2011.</a:t>
            </a:r>
          </a:p>
          <a:p>
            <a:r>
              <a:rPr lang="en-IN" dirty="0"/>
              <a:t>However, the Supreme Court of India has held privacy a fundamental right in the recent case while deciding on linking Aadhar or the Unique Identification number with government schemes.</a:t>
            </a:r>
          </a:p>
        </p:txBody>
      </p:sp>
      <p:sp>
        <p:nvSpPr>
          <p:cNvPr id="4" name="Footer Placeholder 3"/>
          <p:cNvSpPr>
            <a:spLocks noGrp="1"/>
          </p:cNvSpPr>
          <p:nvPr>
            <p:ph type="ftr" sz="quarter" idx="11"/>
          </p:nvPr>
        </p:nvSpPr>
        <p:spPr/>
        <p:txBody>
          <a:bodyPr/>
          <a:lstStyle/>
          <a:p>
            <a:r>
              <a:rPr lang="fi-FI"/>
              <a:t>Dr. Sunetra Sen Narayan &amp; Dr. Shalini Narayanan 5 October 2017</a:t>
            </a:r>
            <a:endParaRPr lang="en-IN"/>
          </a:p>
        </p:txBody>
      </p:sp>
    </p:spTree>
    <p:extLst>
      <p:ext uri="{BB962C8B-B14F-4D97-AF65-F5344CB8AC3E}">
        <p14:creationId xmlns:p14="http://schemas.microsoft.com/office/powerpoint/2010/main" val="428916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Digital Divide</a:t>
            </a:r>
          </a:p>
        </p:txBody>
      </p:sp>
      <p:sp>
        <p:nvSpPr>
          <p:cNvPr id="3" name="Content Placeholder 2"/>
          <p:cNvSpPr>
            <a:spLocks noGrp="1"/>
          </p:cNvSpPr>
          <p:nvPr>
            <p:ph idx="1"/>
          </p:nvPr>
        </p:nvSpPr>
        <p:spPr>
          <a:xfrm>
            <a:off x="2095928" y="1294544"/>
            <a:ext cx="9408684" cy="4705564"/>
          </a:xfrm>
          <a:gradFill>
            <a:gsLst>
              <a:gs pos="0">
                <a:schemeClr val="bg2">
                  <a:lumMod val="75000"/>
                </a:schemeClr>
              </a:gs>
              <a:gs pos="100000">
                <a:schemeClr val="bg2">
                  <a:shade val="98000"/>
                  <a:satMod val="120000"/>
                  <a:lumMod val="98000"/>
                </a:schemeClr>
              </a:gs>
            </a:gsLst>
            <a:path path="circle">
              <a:fillToRect l="50000" t="50000" r="100000" b="100000"/>
            </a:path>
          </a:gradFill>
        </p:spPr>
        <p:txBody>
          <a:bodyPr>
            <a:noAutofit/>
          </a:bodyPr>
          <a:lstStyle/>
          <a:p>
            <a:r>
              <a:rPr lang="en-US" sz="2400" dirty="0"/>
              <a:t>The Digital divide is the disparities in the dissemination of information and access to the knowledge resources between the rich and the poor, rural and urban, computer literates and computer illiterates, etc. It is not a constant.</a:t>
            </a:r>
          </a:p>
          <a:p>
            <a:r>
              <a:rPr lang="en-US" sz="2400" dirty="0"/>
              <a:t>The digital divide not only restricts participation in public discourse, but influences people’s access to essential information and services such as online services by the government and others, e.g. registration of deaths/births and online banking</a:t>
            </a:r>
          </a:p>
        </p:txBody>
      </p:sp>
      <p:sp>
        <p:nvSpPr>
          <p:cNvPr id="4" name="Footer Placeholder 3"/>
          <p:cNvSpPr>
            <a:spLocks noGrp="1"/>
          </p:cNvSpPr>
          <p:nvPr>
            <p:ph type="ftr" sz="quarter" idx="11"/>
          </p:nvPr>
        </p:nvSpPr>
        <p:spPr/>
        <p:txBody>
          <a:bodyPr/>
          <a:lstStyle/>
          <a:p>
            <a:r>
              <a:rPr lang="fi-FI"/>
              <a:t>Dr. Sunetra Sen Narayan &amp; Dr. Shalini Narayanan 5 October 2017</a:t>
            </a:r>
            <a:endParaRPr lang="en-IN"/>
          </a:p>
        </p:txBody>
      </p:sp>
    </p:spTree>
    <p:extLst>
      <p:ext uri="{BB962C8B-B14F-4D97-AF65-F5344CB8AC3E}">
        <p14:creationId xmlns:p14="http://schemas.microsoft.com/office/powerpoint/2010/main" val="372579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Digital Divide</a:t>
            </a:r>
          </a:p>
        </p:txBody>
      </p:sp>
      <p:sp>
        <p:nvSpPr>
          <p:cNvPr id="3" name="Content Placeholder 2"/>
          <p:cNvSpPr>
            <a:spLocks noGrp="1"/>
          </p:cNvSpPr>
          <p:nvPr>
            <p:ph idx="1"/>
          </p:nvPr>
        </p:nvSpPr>
        <p:spPr>
          <a:xfrm>
            <a:off x="1931542" y="1345915"/>
            <a:ext cx="9573070" cy="4565307"/>
          </a:xfrm>
          <a:gradFill>
            <a:gsLst>
              <a:gs pos="0">
                <a:schemeClr val="bg2">
                  <a:lumMod val="90000"/>
                </a:schemeClr>
              </a:gs>
              <a:gs pos="100000">
                <a:schemeClr val="bg2">
                  <a:shade val="98000"/>
                  <a:satMod val="120000"/>
                  <a:lumMod val="98000"/>
                </a:schemeClr>
              </a:gs>
            </a:gsLst>
            <a:path path="circle">
              <a:fillToRect l="50000" t="50000" r="100000" b="100000"/>
            </a:path>
          </a:gradFill>
        </p:spPr>
        <p:txBody>
          <a:bodyPr>
            <a:noAutofit/>
          </a:bodyPr>
          <a:lstStyle/>
          <a:p>
            <a:r>
              <a:rPr lang="en-US" sz="2000" dirty="0"/>
              <a:t>Two approaches to informational inequality – the internet as a public good, which the state must endeavor to provide to its citizens. The political economy approach urges the state to provide affordable internet access to all its citizens.</a:t>
            </a:r>
          </a:p>
          <a:p>
            <a:r>
              <a:rPr lang="en-US" sz="2000" dirty="0"/>
              <a:t>The digital divide exists not only in terms of access but in maximizing the effectiveness of the technology.</a:t>
            </a:r>
          </a:p>
          <a:p>
            <a:r>
              <a:rPr lang="en-US" sz="2000" dirty="0"/>
              <a:t>Government initiatives include the </a:t>
            </a:r>
            <a:r>
              <a:rPr lang="en-US" sz="2000" dirty="0" err="1"/>
              <a:t>Bharatnet</a:t>
            </a:r>
            <a:r>
              <a:rPr lang="en-US" sz="2000" dirty="0"/>
              <a:t> or National Optical </a:t>
            </a:r>
            <a:r>
              <a:rPr lang="en-US" sz="2000" dirty="0" err="1"/>
              <a:t>Fibre</a:t>
            </a:r>
            <a:r>
              <a:rPr lang="en-US" sz="2000" dirty="0"/>
              <a:t> </a:t>
            </a:r>
            <a:r>
              <a:rPr lang="en-US" sz="2000" dirty="0" err="1"/>
              <a:t>Newtwork</a:t>
            </a:r>
            <a:r>
              <a:rPr lang="en-US" sz="2000" dirty="0"/>
              <a:t>, NOFN project to link 0.25 million panchayats by the </a:t>
            </a:r>
            <a:r>
              <a:rPr lang="en-US" sz="2000" dirty="0" err="1"/>
              <a:t>Fibre</a:t>
            </a:r>
            <a:r>
              <a:rPr lang="en-US" sz="2000" dirty="0"/>
              <a:t> Optic network. The project is running much behind schedule with only .08 million villages connected till June, 2017. </a:t>
            </a:r>
          </a:p>
          <a:p>
            <a:r>
              <a:rPr lang="en-US" sz="2000" dirty="0"/>
              <a:t>The National Rural Internet &amp; Technology Mission as well </a:t>
            </a:r>
            <a:r>
              <a:rPr lang="en-US" sz="2000" dirty="0" err="1"/>
              <a:t>asthe</a:t>
            </a:r>
            <a:r>
              <a:rPr lang="en-US" sz="2000" dirty="0"/>
              <a:t> Smart Cities project are other initiatives.</a:t>
            </a:r>
            <a:endParaRPr lang="en-IN" sz="2000" dirty="0"/>
          </a:p>
        </p:txBody>
      </p:sp>
      <p:sp>
        <p:nvSpPr>
          <p:cNvPr id="4" name="Footer Placeholder 3"/>
          <p:cNvSpPr>
            <a:spLocks noGrp="1"/>
          </p:cNvSpPr>
          <p:nvPr>
            <p:ph type="ftr" sz="quarter" idx="11"/>
          </p:nvPr>
        </p:nvSpPr>
        <p:spPr/>
        <p:txBody>
          <a:bodyPr/>
          <a:lstStyle/>
          <a:p>
            <a:r>
              <a:rPr lang="fi-FI"/>
              <a:t>Dr. Sunetra Sen Narayan &amp; Dr. Shalini Narayanan 5 October 2017</a:t>
            </a:r>
            <a:endParaRPr lang="en-IN"/>
          </a:p>
        </p:txBody>
      </p:sp>
    </p:spTree>
    <p:extLst>
      <p:ext uri="{BB962C8B-B14F-4D97-AF65-F5344CB8AC3E}">
        <p14:creationId xmlns:p14="http://schemas.microsoft.com/office/powerpoint/2010/main" val="334743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D5A8F40-4D38-4585-A9C7-9899A720297E}"/>
              </a:ext>
            </a:extLst>
          </p:cNvPr>
          <p:cNvGraphicFramePr>
            <a:graphicFrameLocks noGrp="1"/>
          </p:cNvGraphicFramePr>
          <p:nvPr>
            <p:ph idx="1"/>
            <p:extLst>
              <p:ext uri="{D42A27DB-BD31-4B8C-83A1-F6EECF244321}">
                <p14:modId xmlns:p14="http://schemas.microsoft.com/office/powerpoint/2010/main" val="1236759564"/>
              </p:ext>
            </p:extLst>
          </p:nvPr>
        </p:nvGraphicFramePr>
        <p:xfrm>
          <a:off x="105817" y="1405467"/>
          <a:ext cx="5901517" cy="3631152"/>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a:extLst>
              <a:ext uri="{FF2B5EF4-FFF2-40B4-BE49-F238E27FC236}">
                <a16:creationId xmlns:a16="http://schemas.microsoft.com/office/drawing/2014/main" id="{CAEFEABA-771A-47AE-9AA5-D47F5E0A742C}"/>
              </a:ext>
            </a:extLst>
          </p:cNvPr>
          <p:cNvSpPr>
            <a:spLocks noGrp="1"/>
          </p:cNvSpPr>
          <p:nvPr>
            <p:ph type="ftr" sz="quarter" idx="11"/>
          </p:nvPr>
        </p:nvSpPr>
        <p:spPr/>
        <p:txBody>
          <a:bodyPr/>
          <a:lstStyle/>
          <a:p>
            <a:r>
              <a:rPr lang="fi-FI"/>
              <a:t>Dr. Sunetra Sen Narayan &amp; Dr. Shalini Narayanan 5 October 2017</a:t>
            </a:r>
            <a:endParaRPr lang="en-IN"/>
          </a:p>
        </p:txBody>
      </p:sp>
      <p:graphicFrame>
        <p:nvGraphicFramePr>
          <p:cNvPr id="8" name="Content Placeholder 8">
            <a:extLst>
              <a:ext uri="{FF2B5EF4-FFF2-40B4-BE49-F238E27FC236}">
                <a16:creationId xmlns:a16="http://schemas.microsoft.com/office/drawing/2014/main" id="{68706E24-94FB-4B28-9AEF-F8F151A2520B}"/>
              </a:ext>
            </a:extLst>
          </p:cNvPr>
          <p:cNvGraphicFramePr>
            <a:graphicFrameLocks/>
          </p:cNvGraphicFramePr>
          <p:nvPr>
            <p:extLst>
              <p:ext uri="{D42A27DB-BD31-4B8C-83A1-F6EECF244321}">
                <p14:modId xmlns:p14="http://schemas.microsoft.com/office/powerpoint/2010/main" val="3404213065"/>
              </p:ext>
            </p:extLst>
          </p:nvPr>
        </p:nvGraphicFramePr>
        <p:xfrm>
          <a:off x="6176418" y="1405467"/>
          <a:ext cx="5939382" cy="36042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F2AFC530-74A7-4520-A518-2C548BEBB2C2}"/>
              </a:ext>
            </a:extLst>
          </p:cNvPr>
          <p:cNvSpPr txBox="1"/>
          <p:nvPr/>
        </p:nvSpPr>
        <p:spPr>
          <a:xfrm>
            <a:off x="2194560" y="414867"/>
            <a:ext cx="9116907" cy="461665"/>
          </a:xfrm>
          <a:prstGeom prst="rect">
            <a:avLst/>
          </a:prstGeom>
          <a:noFill/>
        </p:spPr>
        <p:txBody>
          <a:bodyPr wrap="square" rtlCol="0">
            <a:spAutoFit/>
          </a:bodyPr>
          <a:lstStyle/>
          <a:p>
            <a:r>
              <a:rPr lang="en-IN" sz="2400" dirty="0"/>
              <a:t>Why India is important when it comes to New Media (2017)</a:t>
            </a:r>
          </a:p>
        </p:txBody>
      </p:sp>
    </p:spTree>
    <p:extLst>
      <p:ext uri="{BB962C8B-B14F-4D97-AF65-F5344CB8AC3E}">
        <p14:creationId xmlns:p14="http://schemas.microsoft.com/office/powerpoint/2010/main" val="70840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1B121-12B5-4977-A064-636AB0B9B0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D05F70-AB3E-4472-B26B-EFE6A5A59B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21F6BE39-9E37-45F0-B10C-92305CFB7C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ight&#10;&#10;Description generated with high confidence">
            <a:extLst>
              <a:ext uri="{FF2B5EF4-FFF2-40B4-BE49-F238E27FC236}">
                <a16:creationId xmlns:a16="http://schemas.microsoft.com/office/drawing/2014/main" id="{6F97F036-2251-4FCB-B46E-6A338D20B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503" y="170548"/>
            <a:ext cx="1056641" cy="1060198"/>
          </a:xfrm>
          <a:prstGeom prst="rect">
            <a:avLst/>
          </a:prstGeom>
        </p:spPr>
      </p:pic>
      <p:sp>
        <p:nvSpPr>
          <p:cNvPr id="2" name="Title 1"/>
          <p:cNvSpPr>
            <a:spLocks noGrp="1"/>
          </p:cNvSpPr>
          <p:nvPr>
            <p:ph type="title"/>
          </p:nvPr>
        </p:nvSpPr>
        <p:spPr>
          <a:xfrm>
            <a:off x="3565144" y="496298"/>
            <a:ext cx="6574536" cy="1259894"/>
          </a:xfrm>
        </p:spPr>
        <p:txBody>
          <a:bodyPr>
            <a:normAutofit/>
          </a:bodyPr>
          <a:lstStyle/>
          <a:p>
            <a:r>
              <a:rPr lang="en-IN" dirty="0"/>
              <a:t>The Digital Divide - Gender</a:t>
            </a:r>
          </a:p>
        </p:txBody>
      </p:sp>
      <p:sp>
        <p:nvSpPr>
          <p:cNvPr id="3" name="Content Placeholder 2"/>
          <p:cNvSpPr>
            <a:spLocks noGrp="1"/>
          </p:cNvSpPr>
          <p:nvPr>
            <p:ph idx="1"/>
          </p:nvPr>
        </p:nvSpPr>
        <p:spPr>
          <a:xfrm>
            <a:off x="649224" y="1402080"/>
            <a:ext cx="10892536" cy="4728980"/>
          </a:xfrm>
        </p:spPr>
        <p:txBody>
          <a:bodyPr>
            <a:normAutofit/>
          </a:bodyPr>
          <a:lstStyle/>
          <a:p>
            <a:pPr>
              <a:lnSpc>
                <a:spcPct val="90000"/>
              </a:lnSpc>
            </a:pPr>
            <a:r>
              <a:rPr lang="en-US" dirty="0">
                <a:solidFill>
                  <a:schemeClr val="tx1"/>
                </a:solidFill>
              </a:rPr>
              <a:t>Access and Abuse -- the two major barriers to women’s more effective engagement with online media.</a:t>
            </a:r>
          </a:p>
          <a:p>
            <a:pPr>
              <a:lnSpc>
                <a:spcPct val="90000"/>
              </a:lnSpc>
            </a:pPr>
            <a:r>
              <a:rPr lang="en-US" dirty="0">
                <a:solidFill>
                  <a:schemeClr val="tx1"/>
                </a:solidFill>
              </a:rPr>
              <a:t>If a family has to choose between giving access to the internet to a boy or girl, it is inevitably the boy who gets it. </a:t>
            </a:r>
            <a:endParaRPr lang="en-IN" dirty="0">
              <a:solidFill>
                <a:schemeClr val="tx1"/>
              </a:solidFill>
            </a:endParaRPr>
          </a:p>
          <a:p>
            <a:pPr>
              <a:lnSpc>
                <a:spcPct val="90000"/>
              </a:lnSpc>
            </a:pPr>
            <a:r>
              <a:rPr lang="en-US" dirty="0">
                <a:solidFill>
                  <a:schemeClr val="tx1"/>
                </a:solidFill>
              </a:rPr>
              <a:t> In Feb 2016, Suraj village in </a:t>
            </a:r>
            <a:r>
              <a:rPr lang="en-US" dirty="0" err="1">
                <a:solidFill>
                  <a:schemeClr val="tx1"/>
                </a:solidFill>
              </a:rPr>
              <a:t>Mehsana</a:t>
            </a:r>
            <a:r>
              <a:rPr lang="en-US" dirty="0">
                <a:solidFill>
                  <a:schemeClr val="tx1"/>
                </a:solidFill>
              </a:rPr>
              <a:t> district of Gujarat banned women from using the mobile phone. In 2014, a </a:t>
            </a:r>
            <a:r>
              <a:rPr lang="en-US" dirty="0" err="1">
                <a:solidFill>
                  <a:schemeClr val="tx1"/>
                </a:solidFill>
              </a:rPr>
              <a:t>khap</a:t>
            </a:r>
            <a:r>
              <a:rPr lang="en-US" dirty="0">
                <a:solidFill>
                  <a:schemeClr val="tx1"/>
                </a:solidFill>
              </a:rPr>
              <a:t> panchayat banned women in 46 villages of </a:t>
            </a:r>
            <a:r>
              <a:rPr lang="en-US" dirty="0" err="1">
                <a:solidFill>
                  <a:schemeClr val="tx1"/>
                </a:solidFill>
              </a:rPr>
              <a:t>Muzaffarpur</a:t>
            </a:r>
            <a:r>
              <a:rPr lang="en-US" dirty="0">
                <a:solidFill>
                  <a:schemeClr val="tx1"/>
                </a:solidFill>
              </a:rPr>
              <a:t> district from using the mobile. Moral corruption and increase in crimes against women was given as cause.</a:t>
            </a:r>
          </a:p>
          <a:p>
            <a:pPr>
              <a:lnSpc>
                <a:spcPct val="90000"/>
              </a:lnSpc>
            </a:pPr>
            <a:r>
              <a:rPr lang="en-US" dirty="0">
                <a:solidFill>
                  <a:schemeClr val="tx1"/>
                </a:solidFill>
              </a:rPr>
              <a:t>According to reports, only 24% of Facebook users are women.</a:t>
            </a:r>
          </a:p>
          <a:p>
            <a:pPr>
              <a:lnSpc>
                <a:spcPct val="90000"/>
              </a:lnSpc>
            </a:pPr>
            <a:r>
              <a:rPr lang="en-US" dirty="0">
                <a:solidFill>
                  <a:schemeClr val="tx1"/>
                </a:solidFill>
              </a:rPr>
              <a:t>The harassment and abuse faced by women users of the Internet can lead to another kind of marginalization. Just as women have had to constantly battle to preserve and protect their right to public space, they have had to constantly assert their rights to online space.</a:t>
            </a:r>
          </a:p>
          <a:p>
            <a:pPr>
              <a:lnSpc>
                <a:spcPct val="90000"/>
              </a:lnSpc>
            </a:pPr>
            <a:r>
              <a:rPr lang="en-US" dirty="0">
                <a:solidFill>
                  <a:schemeClr val="tx1"/>
                </a:solidFill>
              </a:rPr>
              <a:t>Well-known women celebrities like Tamil playback singer </a:t>
            </a:r>
            <a:r>
              <a:rPr lang="en-US" dirty="0" err="1">
                <a:solidFill>
                  <a:schemeClr val="tx1"/>
                </a:solidFill>
              </a:rPr>
              <a:t>Chinmayi</a:t>
            </a:r>
            <a:r>
              <a:rPr lang="en-US" dirty="0">
                <a:solidFill>
                  <a:schemeClr val="tx1"/>
                </a:solidFill>
              </a:rPr>
              <a:t> </a:t>
            </a:r>
            <a:r>
              <a:rPr lang="en-US" dirty="0" err="1">
                <a:solidFill>
                  <a:schemeClr val="tx1"/>
                </a:solidFill>
              </a:rPr>
              <a:t>Sripada</a:t>
            </a:r>
            <a:r>
              <a:rPr lang="en-US" dirty="0">
                <a:solidFill>
                  <a:schemeClr val="tx1"/>
                </a:solidFill>
              </a:rPr>
              <a:t>, Dalit writer Meena </a:t>
            </a:r>
            <a:r>
              <a:rPr lang="en-US" dirty="0" err="1">
                <a:solidFill>
                  <a:schemeClr val="tx1"/>
                </a:solidFill>
              </a:rPr>
              <a:t>Kandaswamy</a:t>
            </a:r>
            <a:r>
              <a:rPr lang="en-US" dirty="0">
                <a:solidFill>
                  <a:schemeClr val="tx1"/>
                </a:solidFill>
              </a:rPr>
              <a:t>, and television anchor </a:t>
            </a:r>
            <a:r>
              <a:rPr lang="en-US" dirty="0" err="1">
                <a:solidFill>
                  <a:schemeClr val="tx1"/>
                </a:solidFill>
              </a:rPr>
              <a:t>Sagarika</a:t>
            </a:r>
            <a:r>
              <a:rPr lang="en-US" dirty="0">
                <a:solidFill>
                  <a:schemeClr val="tx1"/>
                </a:solidFill>
              </a:rPr>
              <a:t> </a:t>
            </a:r>
            <a:r>
              <a:rPr lang="en-US" dirty="0" err="1">
                <a:solidFill>
                  <a:schemeClr val="tx1"/>
                </a:solidFill>
              </a:rPr>
              <a:t>Ghose</a:t>
            </a:r>
            <a:r>
              <a:rPr lang="en-US" dirty="0">
                <a:solidFill>
                  <a:schemeClr val="tx1"/>
                </a:solidFill>
              </a:rPr>
              <a:t> have all been subjected to cyber abuse. The Rana Ayyub case, </a:t>
            </a:r>
            <a:r>
              <a:rPr lang="en-US" dirty="0" err="1">
                <a:solidFill>
                  <a:schemeClr val="tx1"/>
                </a:solidFill>
              </a:rPr>
              <a:t>Gurmehar</a:t>
            </a:r>
            <a:r>
              <a:rPr lang="en-US" dirty="0">
                <a:solidFill>
                  <a:schemeClr val="tx1"/>
                </a:solidFill>
              </a:rPr>
              <a:t> being trolled and so many examples. However, abuse or “trolling” is not limited to women.</a:t>
            </a:r>
            <a:endParaRPr lang="en-IN" dirty="0">
              <a:solidFill>
                <a:schemeClr val="tx1"/>
              </a:solidFill>
            </a:endParaRPr>
          </a:p>
          <a:p>
            <a:pPr>
              <a:lnSpc>
                <a:spcPct val="90000"/>
              </a:lnSpc>
            </a:pPr>
            <a:endParaRPr lang="en-IN" sz="1600" dirty="0"/>
          </a:p>
          <a:p>
            <a:pPr>
              <a:lnSpc>
                <a:spcPct val="90000"/>
              </a:lnSpc>
            </a:pPr>
            <a:endParaRPr lang="en-US" sz="1100" dirty="0"/>
          </a:p>
          <a:p>
            <a:pPr>
              <a:lnSpc>
                <a:spcPct val="90000"/>
              </a:lnSpc>
            </a:pPr>
            <a:endParaRPr lang="en-US" sz="1100" dirty="0"/>
          </a:p>
          <a:p>
            <a:pPr>
              <a:lnSpc>
                <a:spcPct val="90000"/>
              </a:lnSpc>
            </a:pPr>
            <a:endParaRPr lang="en-US" sz="1100" dirty="0"/>
          </a:p>
          <a:p>
            <a:pPr>
              <a:lnSpc>
                <a:spcPct val="90000"/>
              </a:lnSpc>
            </a:pPr>
            <a:endParaRPr lang="en-IN" sz="1100" dirty="0"/>
          </a:p>
          <a:p>
            <a:pPr>
              <a:lnSpc>
                <a:spcPct val="90000"/>
              </a:lnSpc>
            </a:pPr>
            <a:endParaRPr lang="en-IN" sz="1100" dirty="0"/>
          </a:p>
        </p:txBody>
      </p:sp>
      <p:sp>
        <p:nvSpPr>
          <p:cNvPr id="4" name="Footer Placeholder 3"/>
          <p:cNvSpPr>
            <a:spLocks noGrp="1"/>
          </p:cNvSpPr>
          <p:nvPr>
            <p:ph type="ftr" sz="quarter" idx="11"/>
          </p:nvPr>
        </p:nvSpPr>
        <p:spPr>
          <a:xfrm>
            <a:off x="1220916" y="6135808"/>
            <a:ext cx="7619999" cy="365125"/>
          </a:xfrm>
        </p:spPr>
        <p:txBody>
          <a:bodyPr>
            <a:normAutofit/>
          </a:bodyPr>
          <a:lstStyle/>
          <a:p>
            <a:pPr>
              <a:spcAft>
                <a:spcPts val="600"/>
              </a:spcAft>
            </a:pPr>
            <a:r>
              <a:rPr lang="fi-FI"/>
              <a:t>Dr. Sunetra Sen Narayan &amp; Dr. Shalini Narayanan 5 October 2017</a:t>
            </a:r>
            <a:endParaRPr lang="en-IN"/>
          </a:p>
        </p:txBody>
      </p:sp>
    </p:spTree>
    <p:extLst>
      <p:ext uri="{BB962C8B-B14F-4D97-AF65-F5344CB8AC3E}">
        <p14:creationId xmlns:p14="http://schemas.microsoft.com/office/powerpoint/2010/main" val="120580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19DBA-01A5-4A81-8090-059A324B2B2F}"/>
              </a:ext>
            </a:extLst>
          </p:cNvPr>
          <p:cNvSpPr>
            <a:spLocks noGrp="1"/>
          </p:cNvSpPr>
          <p:nvPr>
            <p:ph type="title"/>
          </p:nvPr>
        </p:nvSpPr>
        <p:spPr/>
        <p:txBody>
          <a:bodyPr/>
          <a:lstStyle/>
          <a:p>
            <a:r>
              <a:rPr lang="en-IN" dirty="0"/>
              <a:t>The problem of “fake news”</a:t>
            </a:r>
          </a:p>
        </p:txBody>
      </p:sp>
      <p:sp>
        <p:nvSpPr>
          <p:cNvPr id="3" name="Content Placeholder 2">
            <a:extLst>
              <a:ext uri="{FF2B5EF4-FFF2-40B4-BE49-F238E27FC236}">
                <a16:creationId xmlns:a16="http://schemas.microsoft.com/office/drawing/2014/main" id="{EB3608EA-D14F-478E-A5D6-984F2CFC65D1}"/>
              </a:ext>
            </a:extLst>
          </p:cNvPr>
          <p:cNvSpPr>
            <a:spLocks noGrp="1"/>
          </p:cNvSpPr>
          <p:nvPr>
            <p:ph idx="1"/>
          </p:nvPr>
        </p:nvSpPr>
        <p:spPr/>
        <p:txBody>
          <a:bodyPr/>
          <a:lstStyle/>
          <a:p>
            <a:r>
              <a:rPr lang="en-IN" dirty="0"/>
              <a:t>The phenomenon is widespread on new media in India; enough for Facebook to launch an offline campaign to encourage people to be more discerning in what they share. Full-page adverts were published on 21</a:t>
            </a:r>
            <a:r>
              <a:rPr lang="en-IN" baseline="30000" dirty="0"/>
              <a:t>st</a:t>
            </a:r>
            <a:r>
              <a:rPr lang="en-IN" dirty="0"/>
              <a:t> Sept 2017 in national dailies</a:t>
            </a:r>
          </a:p>
          <a:p>
            <a:r>
              <a:rPr lang="en-IN" dirty="0"/>
              <a:t>Fake news leading to mass hysteria, rumour-mongering resulting in clashes and even deaths in some cases.</a:t>
            </a:r>
          </a:p>
          <a:p>
            <a:r>
              <a:rPr lang="en-IN" dirty="0"/>
              <a:t>Misappropriation of images to incite communal passions rampant, leading to, in one case, a mass exodus.</a:t>
            </a:r>
          </a:p>
          <a:p>
            <a:r>
              <a:rPr lang="en-IN" dirty="0"/>
              <a:t>Government’s response is generally to shut down internet services and try to take down incendiary content.</a:t>
            </a:r>
          </a:p>
          <a:p>
            <a:r>
              <a:rPr lang="en-IN" dirty="0"/>
              <a:t>Media literacy poor in India, especially regarding new media.</a:t>
            </a:r>
          </a:p>
        </p:txBody>
      </p:sp>
      <p:sp>
        <p:nvSpPr>
          <p:cNvPr id="4" name="Footer Placeholder 3">
            <a:extLst>
              <a:ext uri="{FF2B5EF4-FFF2-40B4-BE49-F238E27FC236}">
                <a16:creationId xmlns:a16="http://schemas.microsoft.com/office/drawing/2014/main" id="{E23E7AD8-11C7-4335-AA28-7B7BA69533F0}"/>
              </a:ext>
            </a:extLst>
          </p:cNvPr>
          <p:cNvSpPr>
            <a:spLocks noGrp="1"/>
          </p:cNvSpPr>
          <p:nvPr>
            <p:ph type="ftr" sz="quarter" idx="11"/>
          </p:nvPr>
        </p:nvSpPr>
        <p:spPr/>
        <p:txBody>
          <a:bodyPr/>
          <a:lstStyle/>
          <a:p>
            <a:r>
              <a:rPr lang="fi-FI"/>
              <a:t>Dr. Sunetra Sen Narayan &amp; Dr. Shalini Narayanan 5 October 2017</a:t>
            </a:r>
            <a:endParaRPr lang="en-IN"/>
          </a:p>
        </p:txBody>
      </p:sp>
    </p:spTree>
    <p:extLst>
      <p:ext uri="{BB962C8B-B14F-4D97-AF65-F5344CB8AC3E}">
        <p14:creationId xmlns:p14="http://schemas.microsoft.com/office/powerpoint/2010/main" val="256122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5" name="Rectangle 10">
            <a:extLst>
              <a:ext uri="{FF2B5EF4-FFF2-40B4-BE49-F238E27FC236}">
                <a16:creationId xmlns:a16="http://schemas.microsoft.com/office/drawing/2014/main" id="{E491B121-12B5-4977-A064-636AB0B9B0B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12">
            <a:extLst>
              <a:ext uri="{FF2B5EF4-FFF2-40B4-BE49-F238E27FC236}">
                <a16:creationId xmlns:a16="http://schemas.microsoft.com/office/drawing/2014/main" id="{2ED05F70-AB3E-4472-B26B-EFE6A5A59BC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1">
            <a:extLst>
              <a:ext uri="{FF2B5EF4-FFF2-40B4-BE49-F238E27FC236}">
                <a16:creationId xmlns:a16="http://schemas.microsoft.com/office/drawing/2014/main" id="{21F6BE39-9E37-45F0-B10C-92305CFB7C7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34F92B3-061F-4A12-80C7-A8C09E3D4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5040" y="2432103"/>
            <a:ext cx="3446023" cy="1921158"/>
          </a:xfrm>
          <a:prstGeom prst="rect">
            <a:avLst/>
          </a:prstGeom>
        </p:spPr>
      </p:pic>
      <p:sp>
        <p:nvSpPr>
          <p:cNvPr id="2" name="Title 1"/>
          <p:cNvSpPr>
            <a:spLocks noGrp="1"/>
          </p:cNvSpPr>
          <p:nvPr>
            <p:ph type="title"/>
          </p:nvPr>
        </p:nvSpPr>
        <p:spPr>
          <a:xfrm>
            <a:off x="649224" y="645106"/>
            <a:ext cx="10577576" cy="735822"/>
          </a:xfrm>
        </p:spPr>
        <p:txBody>
          <a:bodyPr>
            <a:normAutofit/>
          </a:bodyPr>
          <a:lstStyle/>
          <a:p>
            <a:r>
              <a:rPr lang="en-IN" dirty="0"/>
              <a:t>Impact on Marketing: the rise of e-commerce</a:t>
            </a:r>
          </a:p>
        </p:txBody>
      </p:sp>
      <p:sp>
        <p:nvSpPr>
          <p:cNvPr id="3" name="Content Placeholder 2"/>
          <p:cNvSpPr>
            <a:spLocks noGrp="1"/>
          </p:cNvSpPr>
          <p:nvPr>
            <p:ph idx="1"/>
          </p:nvPr>
        </p:nvSpPr>
        <p:spPr>
          <a:xfrm>
            <a:off x="649224" y="1380928"/>
            <a:ext cx="7754879" cy="4750132"/>
          </a:xfrm>
        </p:spPr>
        <p:txBody>
          <a:bodyPr>
            <a:normAutofit fontScale="92500" lnSpcReduction="20000"/>
          </a:bodyPr>
          <a:lstStyle/>
          <a:p>
            <a:pPr>
              <a:lnSpc>
                <a:spcPct val="90000"/>
              </a:lnSpc>
            </a:pPr>
            <a:r>
              <a:rPr lang="en-IN" sz="2000" dirty="0"/>
              <a:t>China “the behemoth” accounts for over half the e-commerce market globally, followed by the US; India remains “early stage”</a:t>
            </a:r>
          </a:p>
          <a:p>
            <a:pPr>
              <a:lnSpc>
                <a:spcPct val="90000"/>
              </a:lnSpc>
            </a:pPr>
            <a:r>
              <a:rPr lang="en-IN" sz="2000" dirty="0"/>
              <a:t>E-commerce in India valued at $14 billion and growing at a CAGR of 30%; Amazon India, Flipkart, IRCTC among biggest companies</a:t>
            </a:r>
          </a:p>
          <a:p>
            <a:pPr>
              <a:lnSpc>
                <a:spcPct val="90000"/>
              </a:lnSpc>
            </a:pPr>
            <a:r>
              <a:rPr lang="en-IN" sz="2000" dirty="0"/>
              <a:t>By 2020, e-commerce is likely to touch $34 billion, with over 200 million people transacting online; by 2030 likely to reach $200 billion</a:t>
            </a:r>
          </a:p>
          <a:p>
            <a:pPr>
              <a:lnSpc>
                <a:spcPct val="90000"/>
              </a:lnSpc>
            </a:pPr>
            <a:r>
              <a:rPr lang="en-IN" sz="2000" dirty="0"/>
              <a:t>Factors driving growth include growing internet and mobile penetration, rise of digital payments, security, access to funding, entry of global majors, innovations in mobile technology etc</a:t>
            </a:r>
          </a:p>
          <a:p>
            <a:pPr>
              <a:lnSpc>
                <a:spcPct val="90000"/>
              </a:lnSpc>
            </a:pPr>
            <a:r>
              <a:rPr lang="en-IN" sz="2000" dirty="0"/>
              <a:t>Moving from eCommerce 1.0 model focused on price to eCommerce 2.0 focused on high quality, intuitive, curated and personalized, omni-channel user experience</a:t>
            </a:r>
          </a:p>
          <a:p>
            <a:pPr>
              <a:lnSpc>
                <a:spcPct val="90000"/>
              </a:lnSpc>
            </a:pPr>
            <a:r>
              <a:rPr lang="en-IN" sz="2000" dirty="0"/>
              <a:t>Future trends indicate likely to move towards hyper-local on-demand market</a:t>
            </a:r>
          </a:p>
          <a:p>
            <a:pPr>
              <a:lnSpc>
                <a:spcPct val="90000"/>
              </a:lnSpc>
            </a:pPr>
            <a:endParaRPr lang="en-IN" sz="1400" dirty="0"/>
          </a:p>
        </p:txBody>
      </p:sp>
      <p:sp>
        <p:nvSpPr>
          <p:cNvPr id="4" name="Footer Placeholder 3"/>
          <p:cNvSpPr>
            <a:spLocks noGrp="1"/>
          </p:cNvSpPr>
          <p:nvPr>
            <p:ph type="ftr" sz="quarter" idx="11"/>
          </p:nvPr>
        </p:nvSpPr>
        <p:spPr>
          <a:xfrm>
            <a:off x="1220916" y="6135808"/>
            <a:ext cx="7619999" cy="365125"/>
          </a:xfrm>
        </p:spPr>
        <p:txBody>
          <a:bodyPr>
            <a:normAutofit/>
          </a:bodyPr>
          <a:lstStyle/>
          <a:p>
            <a:pPr>
              <a:spcAft>
                <a:spcPts val="600"/>
              </a:spcAft>
            </a:pPr>
            <a:r>
              <a:rPr lang="fi-FI"/>
              <a:t>Dr. Sunetra Sen Narayan &amp; Dr. Shalini Narayanan 5 October 2017</a:t>
            </a:r>
            <a:endParaRPr lang="en-IN"/>
          </a:p>
        </p:txBody>
      </p:sp>
    </p:spTree>
    <p:extLst>
      <p:ext uri="{BB962C8B-B14F-4D97-AF65-F5344CB8AC3E}">
        <p14:creationId xmlns:p14="http://schemas.microsoft.com/office/powerpoint/2010/main" val="138351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fontScale="92500" lnSpcReduction="20000"/>
          </a:bodyPr>
          <a:lstStyle/>
          <a:p>
            <a:r>
              <a:rPr lang="en-US" dirty="0"/>
              <a:t>Digital is changing the way we interact;</a:t>
            </a:r>
          </a:p>
          <a:p>
            <a:r>
              <a:rPr lang="en-US" dirty="0" err="1"/>
              <a:t>Glocalization</a:t>
            </a:r>
            <a:r>
              <a:rPr lang="en-US" dirty="0"/>
              <a:t> and hybridity is what is happening in the Indian context with overlapping frames of tradition and modernity;</a:t>
            </a:r>
          </a:p>
          <a:p>
            <a:r>
              <a:rPr lang="en-US" dirty="0"/>
              <a:t>Future for new media in India is more vernacular, more women, older demographic profile and more rural;</a:t>
            </a:r>
          </a:p>
          <a:p>
            <a:r>
              <a:rPr lang="en-US" dirty="0"/>
              <a:t>The role of community has been redefined in this era; disruption of hierarchies are suggested by some scholars;</a:t>
            </a:r>
          </a:p>
          <a:p>
            <a:r>
              <a:rPr lang="en-US" dirty="0"/>
              <a:t>Optimists may talk about the emancipating potential or democratizing influence of social media;</a:t>
            </a:r>
          </a:p>
          <a:p>
            <a:r>
              <a:rPr lang="en-US" dirty="0"/>
              <a:t>Pessimists talk about the consumer society, the surveillance state, the electronic Leviathan or repression and invasion of privacy, along with fake news and trolling- the two new bugbears;  </a:t>
            </a:r>
          </a:p>
          <a:p>
            <a:r>
              <a:rPr lang="en-US" dirty="0"/>
              <a:t>Both aspects can co-exist and future evolution of social media depends on the context in which it is used.   </a:t>
            </a:r>
          </a:p>
        </p:txBody>
      </p:sp>
      <p:sp>
        <p:nvSpPr>
          <p:cNvPr id="4" name="Footer Placeholder 3">
            <a:extLst>
              <a:ext uri="{FF2B5EF4-FFF2-40B4-BE49-F238E27FC236}">
                <a16:creationId xmlns:a16="http://schemas.microsoft.com/office/drawing/2014/main" id="{65FAA947-6E63-439C-ABA1-042B4A8BEDD7}"/>
              </a:ext>
            </a:extLst>
          </p:cNvPr>
          <p:cNvSpPr>
            <a:spLocks noGrp="1"/>
          </p:cNvSpPr>
          <p:nvPr>
            <p:ph type="ftr" sz="quarter" idx="11"/>
          </p:nvPr>
        </p:nvSpPr>
        <p:spPr/>
        <p:txBody>
          <a:bodyPr/>
          <a:lstStyle/>
          <a:p>
            <a:r>
              <a:rPr lang="fi-FI"/>
              <a:t>Dr. Sunetra Sen Narayan &amp; Dr. Shalini Narayanan 5 October 2017</a:t>
            </a:r>
            <a:endParaRPr lang="en-IN"/>
          </a:p>
        </p:txBody>
      </p:sp>
    </p:spTree>
    <p:extLst>
      <p:ext uri="{BB962C8B-B14F-4D97-AF65-F5344CB8AC3E}">
        <p14:creationId xmlns:p14="http://schemas.microsoft.com/office/powerpoint/2010/main" val="384575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39EE869B-085D-43B3-AED8-9B065561249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2" name="Content Placeholder 5"/>
          <p:cNvPicPr>
            <a:picLocks noChangeAspect="1"/>
          </p:cNvPicPr>
          <p:nvPr/>
        </p:nvPicPr>
        <p:blipFill rotWithShape="1">
          <a:blip r:embed="rId2">
            <a:extLst>
              <a:ext uri="{28A0092B-C50C-407E-A947-70E740481C1C}">
                <a14:useLocalDpi xmlns:a14="http://schemas.microsoft.com/office/drawing/2010/main" val="0"/>
              </a:ext>
            </a:extLst>
          </a:blip>
          <a:srcRect t="2644" r="2" b="2"/>
          <a:stretch/>
        </p:blipFill>
        <p:spPr>
          <a:xfrm>
            <a:off x="8229598" y="10"/>
            <a:ext cx="3962401" cy="6857990"/>
          </a:xfrm>
          <a:prstGeom prst="rect">
            <a:avLst/>
          </a:prstGeom>
        </p:spPr>
      </p:pic>
      <p:sp>
        <p:nvSpPr>
          <p:cNvPr id="23" name="Rectangle 16">
            <a:extLst>
              <a:ext uri="{FF2B5EF4-FFF2-40B4-BE49-F238E27FC236}">
                <a16:creationId xmlns:a16="http://schemas.microsoft.com/office/drawing/2014/main" id="{C54E744A-A072-47AF-981A-37186176C2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5">
            <a:extLst>
              <a:ext uri="{FF2B5EF4-FFF2-40B4-BE49-F238E27FC236}">
                <a16:creationId xmlns:a16="http://schemas.microsoft.com/office/drawing/2014/main" id="{F0254341-1068-4FB7-8AEF-220C6EB4101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 name="Footer Placeholder 3">
            <a:extLst>
              <a:ext uri="{FF2B5EF4-FFF2-40B4-BE49-F238E27FC236}">
                <a16:creationId xmlns:a16="http://schemas.microsoft.com/office/drawing/2014/main" id="{D5ADBB8E-9F35-4416-8A3C-8A7ED5084AB4}"/>
              </a:ext>
            </a:extLst>
          </p:cNvPr>
          <p:cNvSpPr>
            <a:spLocks noGrp="1"/>
          </p:cNvSpPr>
          <p:nvPr>
            <p:ph type="ftr" sz="quarter" idx="11"/>
          </p:nvPr>
        </p:nvSpPr>
        <p:spPr>
          <a:xfrm>
            <a:off x="506412" y="6135808"/>
            <a:ext cx="7181321" cy="365125"/>
          </a:xfrm>
        </p:spPr>
        <p:txBody>
          <a:bodyPr>
            <a:normAutofit/>
          </a:bodyPr>
          <a:lstStyle/>
          <a:p>
            <a:pPr>
              <a:spcAft>
                <a:spcPts val="600"/>
              </a:spcAft>
            </a:pPr>
            <a:r>
              <a:rPr lang="fi-FI">
                <a:solidFill>
                  <a:srgbClr val="FEFFFF"/>
                </a:solidFill>
              </a:rPr>
              <a:t>Dr. Sunetra Sen Narayan &amp; Dr. Shalini Narayanan 5 October 2017</a:t>
            </a:r>
            <a:endParaRPr lang="en-IN">
              <a:solidFill>
                <a:srgbClr val="FEFFFF"/>
              </a:solidFill>
            </a:endParaRPr>
          </a:p>
        </p:txBody>
      </p:sp>
      <p:sp>
        <p:nvSpPr>
          <p:cNvPr id="25" name="Content Placeholder 10"/>
          <p:cNvSpPr>
            <a:spLocks noGrp="1"/>
          </p:cNvSpPr>
          <p:nvPr>
            <p:ph idx="1"/>
          </p:nvPr>
        </p:nvSpPr>
        <p:spPr>
          <a:xfrm>
            <a:off x="541866" y="2032000"/>
            <a:ext cx="7145867" cy="3879222"/>
          </a:xfrm>
        </p:spPr>
        <p:txBody>
          <a:bodyPr>
            <a:normAutofit/>
          </a:bodyPr>
          <a:lstStyle/>
          <a:p>
            <a:pPr marL="0" indent="0">
              <a:buNone/>
            </a:pPr>
            <a:r>
              <a:rPr lang="en-US" sz="3600" dirty="0">
                <a:solidFill>
                  <a:srgbClr val="FEFFFF"/>
                </a:solidFill>
              </a:rPr>
              <a:t>Thank you for your attention </a:t>
            </a:r>
            <a:r>
              <a:rPr lang="en-US" sz="3600" dirty="0">
                <a:solidFill>
                  <a:srgbClr val="FEFFFF"/>
                </a:solidFill>
                <a:sym typeface="Wingdings" panose="05000000000000000000" pitchFamily="2" charset="2"/>
              </a:rPr>
              <a:t></a:t>
            </a:r>
          </a:p>
          <a:p>
            <a:pPr marL="0" indent="0">
              <a:buNone/>
            </a:pPr>
            <a:r>
              <a:rPr lang="en-US" sz="3600" dirty="0">
                <a:solidFill>
                  <a:srgbClr val="FEFFFF"/>
                </a:solidFill>
                <a:sym typeface="Wingdings" panose="05000000000000000000" pitchFamily="2" charset="2"/>
              </a:rPr>
              <a:t>Any questions?</a:t>
            </a:r>
            <a:endParaRPr lang="en-US" sz="3600" dirty="0">
              <a:solidFill>
                <a:srgbClr val="FEFFFF"/>
              </a:solidFill>
            </a:endParaRPr>
          </a:p>
        </p:txBody>
      </p:sp>
    </p:spTree>
    <p:extLst>
      <p:ext uri="{BB962C8B-B14F-4D97-AF65-F5344CB8AC3E}">
        <p14:creationId xmlns:p14="http://schemas.microsoft.com/office/powerpoint/2010/main" val="2149919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2C6246ED-0535-4496-A8F6-1E80CC4EB85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A3D9AEEE-1CCD-43C0-BA3E-16D60A6E23C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1">
            <a:extLst>
              <a:ext uri="{FF2B5EF4-FFF2-40B4-BE49-F238E27FC236}">
                <a16:creationId xmlns:a16="http://schemas.microsoft.com/office/drawing/2014/main" id="{60F880A6-33D3-4EEC-A780-B73559B9F2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2" name="Title 1">
            <a:extLst>
              <a:ext uri="{FF2B5EF4-FFF2-40B4-BE49-F238E27FC236}">
                <a16:creationId xmlns:a16="http://schemas.microsoft.com/office/drawing/2014/main" id="{49CC53DF-59C2-4E69-9A99-F336FB12DFD8}"/>
              </a:ext>
            </a:extLst>
          </p:cNvPr>
          <p:cNvSpPr>
            <a:spLocks noGrp="1"/>
          </p:cNvSpPr>
          <p:nvPr>
            <p:ph type="title"/>
          </p:nvPr>
        </p:nvSpPr>
        <p:spPr>
          <a:xfrm>
            <a:off x="1259893" y="3101093"/>
            <a:ext cx="2454052" cy="3029344"/>
          </a:xfrm>
        </p:spPr>
        <p:txBody>
          <a:bodyPr>
            <a:normAutofit/>
          </a:bodyPr>
          <a:lstStyle/>
          <a:p>
            <a:r>
              <a:rPr lang="en-IN" sz="3200">
                <a:solidFill>
                  <a:schemeClr val="bg1"/>
                </a:solidFill>
              </a:rPr>
              <a:t>Incredible India</a:t>
            </a:r>
          </a:p>
        </p:txBody>
      </p:sp>
      <p:sp>
        <p:nvSpPr>
          <p:cNvPr id="4" name="Footer Placeholder 3">
            <a:extLst>
              <a:ext uri="{FF2B5EF4-FFF2-40B4-BE49-F238E27FC236}">
                <a16:creationId xmlns:a16="http://schemas.microsoft.com/office/drawing/2014/main" id="{67D5D771-714C-4CCC-B4FE-4BAAE16442D9}"/>
              </a:ext>
            </a:extLst>
          </p:cNvPr>
          <p:cNvSpPr>
            <a:spLocks noGrp="1"/>
          </p:cNvSpPr>
          <p:nvPr>
            <p:ph type="ftr" sz="quarter" idx="11"/>
          </p:nvPr>
        </p:nvSpPr>
        <p:spPr>
          <a:xfrm>
            <a:off x="4706579" y="6135808"/>
            <a:ext cx="5502631" cy="365125"/>
          </a:xfrm>
          <a:prstGeom prst="rect">
            <a:avLst/>
          </a:prstGeom>
        </p:spPr>
        <p:txBody>
          <a:bodyPr anchor="ctr">
            <a:normAutofit/>
          </a:bodyPr>
          <a:lstStyle/>
          <a:p>
            <a:pPr>
              <a:spcAft>
                <a:spcPts val="600"/>
              </a:spcAft>
            </a:pPr>
            <a:r>
              <a:rPr lang="fi-FI"/>
              <a:t>Dr. Sunetra Sen Narayan &amp; Dr. Shalini Narayanan 5 October 2017</a:t>
            </a:r>
            <a:endParaRPr lang="en-IN"/>
          </a:p>
        </p:txBody>
      </p:sp>
      <p:sp>
        <p:nvSpPr>
          <p:cNvPr id="3" name="TextBox 2">
            <a:extLst>
              <a:ext uri="{FF2B5EF4-FFF2-40B4-BE49-F238E27FC236}">
                <a16:creationId xmlns:a16="http://schemas.microsoft.com/office/drawing/2014/main" id="{85E791C6-B69B-457B-8B72-2734724A3BC8}"/>
              </a:ext>
            </a:extLst>
          </p:cNvPr>
          <p:cNvSpPr txBox="1"/>
          <p:nvPr/>
        </p:nvSpPr>
        <p:spPr>
          <a:xfrm>
            <a:off x="4981394" y="550333"/>
            <a:ext cx="4953000" cy="369332"/>
          </a:xfrm>
          <a:prstGeom prst="rect">
            <a:avLst/>
          </a:prstGeom>
          <a:noFill/>
        </p:spPr>
        <p:txBody>
          <a:bodyPr wrap="square" rtlCol="0">
            <a:spAutoFit/>
          </a:bodyPr>
          <a:lstStyle/>
          <a:p>
            <a:pPr marL="285750" indent="-285750">
              <a:buFont typeface="Wingdings" panose="05000000000000000000" pitchFamily="2" charset="2"/>
              <a:buChar char="v"/>
            </a:pPr>
            <a:r>
              <a:rPr lang="en-IN" dirty="0"/>
              <a:t>More phones than toilets in the country</a:t>
            </a:r>
            <a:endParaRPr lang="en-US" dirty="0"/>
          </a:p>
        </p:txBody>
      </p:sp>
      <p:sp>
        <p:nvSpPr>
          <p:cNvPr id="6" name="TextBox 5">
            <a:extLst>
              <a:ext uri="{FF2B5EF4-FFF2-40B4-BE49-F238E27FC236}">
                <a16:creationId xmlns:a16="http://schemas.microsoft.com/office/drawing/2014/main" id="{10302A29-140F-4873-A29D-E200627BECB2}"/>
              </a:ext>
            </a:extLst>
          </p:cNvPr>
          <p:cNvSpPr txBox="1"/>
          <p:nvPr/>
        </p:nvSpPr>
        <p:spPr>
          <a:xfrm>
            <a:off x="4973837" y="1253067"/>
            <a:ext cx="5872613" cy="369332"/>
          </a:xfrm>
          <a:prstGeom prst="rect">
            <a:avLst/>
          </a:prstGeom>
          <a:noFill/>
        </p:spPr>
        <p:txBody>
          <a:bodyPr wrap="square" rtlCol="0">
            <a:spAutoFit/>
          </a:bodyPr>
          <a:lstStyle/>
          <a:p>
            <a:pPr marL="285750" indent="-285750">
              <a:buFont typeface="Wingdings" panose="05000000000000000000" pitchFamily="2" charset="2"/>
              <a:buChar char="v"/>
            </a:pPr>
            <a:r>
              <a:rPr lang="en-IN" dirty="0"/>
              <a:t>More English speakers in India than in the UK</a:t>
            </a:r>
            <a:endParaRPr lang="en-US" dirty="0"/>
          </a:p>
        </p:txBody>
      </p:sp>
      <p:sp>
        <p:nvSpPr>
          <p:cNvPr id="7" name="TextBox 6">
            <a:extLst>
              <a:ext uri="{FF2B5EF4-FFF2-40B4-BE49-F238E27FC236}">
                <a16:creationId xmlns:a16="http://schemas.microsoft.com/office/drawing/2014/main" id="{08710802-A07C-487F-BDB6-934E781A3C64}"/>
              </a:ext>
            </a:extLst>
          </p:cNvPr>
          <p:cNvSpPr txBox="1"/>
          <p:nvPr/>
        </p:nvSpPr>
        <p:spPr>
          <a:xfrm>
            <a:off x="4973837" y="2040467"/>
            <a:ext cx="5872613" cy="646331"/>
          </a:xfrm>
          <a:prstGeom prst="rect">
            <a:avLst/>
          </a:prstGeom>
          <a:noFill/>
        </p:spPr>
        <p:txBody>
          <a:bodyPr wrap="square" rtlCol="0">
            <a:spAutoFit/>
          </a:bodyPr>
          <a:lstStyle/>
          <a:p>
            <a:pPr marL="285750" indent="-285750">
              <a:buFont typeface="Wingdings" panose="05000000000000000000" pitchFamily="2" charset="2"/>
              <a:buChar char="v"/>
            </a:pPr>
            <a:r>
              <a:rPr lang="en-IN" dirty="0"/>
              <a:t>More Facebook users in India than in the US</a:t>
            </a:r>
            <a:endParaRPr lang="en-US" dirty="0"/>
          </a:p>
          <a:p>
            <a:endParaRPr lang="en-IN" dirty="0"/>
          </a:p>
        </p:txBody>
      </p:sp>
      <p:sp>
        <p:nvSpPr>
          <p:cNvPr id="8" name="TextBox 7">
            <a:extLst>
              <a:ext uri="{FF2B5EF4-FFF2-40B4-BE49-F238E27FC236}">
                <a16:creationId xmlns:a16="http://schemas.microsoft.com/office/drawing/2014/main" id="{E4BD30A5-8832-4B29-8B0F-57D73F5F33EA}"/>
              </a:ext>
            </a:extLst>
          </p:cNvPr>
          <p:cNvSpPr txBox="1"/>
          <p:nvPr/>
        </p:nvSpPr>
        <p:spPr>
          <a:xfrm>
            <a:off x="4973837" y="2743201"/>
            <a:ext cx="6896430" cy="1477328"/>
          </a:xfrm>
          <a:prstGeom prst="rect">
            <a:avLst/>
          </a:prstGeom>
          <a:noFill/>
        </p:spPr>
        <p:txBody>
          <a:bodyPr wrap="square" rtlCol="0">
            <a:spAutoFit/>
          </a:bodyPr>
          <a:lstStyle/>
          <a:p>
            <a:pPr marL="285750" lvl="0" indent="-285750">
              <a:buFont typeface="Wingdings" panose="05000000000000000000" pitchFamily="2" charset="2"/>
              <a:buChar char="v"/>
            </a:pPr>
            <a:r>
              <a:rPr lang="en-IN" dirty="0"/>
              <a:t>Prime Minister Modi is the most followed leader on Facebook with almost </a:t>
            </a:r>
            <a:r>
              <a:rPr lang="en-IN" b="1" i="1" dirty="0"/>
              <a:t>43 million </a:t>
            </a:r>
            <a:r>
              <a:rPr lang="en-IN" dirty="0"/>
              <a:t>fans, President Trump has </a:t>
            </a:r>
            <a:r>
              <a:rPr lang="en-IN" b="1" i="1" dirty="0"/>
              <a:t>24 million </a:t>
            </a:r>
            <a:r>
              <a:rPr lang="en-IN" dirty="0"/>
              <a:t>followers. </a:t>
            </a:r>
          </a:p>
          <a:p>
            <a:pPr lvl="0"/>
            <a:r>
              <a:rPr lang="en-IN" dirty="0"/>
              <a:t>    On Twitter, President Trump has </a:t>
            </a:r>
            <a:r>
              <a:rPr lang="en-IN" b="1" i="1" dirty="0"/>
              <a:t>almost 40 million </a:t>
            </a:r>
            <a:r>
              <a:rPr lang="en-IN" dirty="0"/>
              <a:t>followers      	while Prime Minister Modi has </a:t>
            </a:r>
            <a:r>
              <a:rPr lang="en-IN" b="1" i="1" dirty="0"/>
              <a:t>35 million</a:t>
            </a:r>
            <a:r>
              <a:rPr lang="en-IN" dirty="0"/>
              <a:t>.   </a:t>
            </a:r>
          </a:p>
        </p:txBody>
      </p:sp>
      <p:sp>
        <p:nvSpPr>
          <p:cNvPr id="9" name="TextBox 8">
            <a:extLst>
              <a:ext uri="{FF2B5EF4-FFF2-40B4-BE49-F238E27FC236}">
                <a16:creationId xmlns:a16="http://schemas.microsoft.com/office/drawing/2014/main" id="{A1929C64-1200-41F8-AD25-B6FB2FFF1E8F}"/>
              </a:ext>
            </a:extLst>
          </p:cNvPr>
          <p:cNvSpPr txBox="1"/>
          <p:nvPr/>
        </p:nvSpPr>
        <p:spPr>
          <a:xfrm>
            <a:off x="4973837" y="4418000"/>
            <a:ext cx="6307183" cy="1200329"/>
          </a:xfrm>
          <a:prstGeom prst="rect">
            <a:avLst/>
          </a:prstGeom>
          <a:noFill/>
        </p:spPr>
        <p:txBody>
          <a:bodyPr wrap="square" rtlCol="0">
            <a:spAutoFit/>
          </a:bodyPr>
          <a:lstStyle/>
          <a:p>
            <a:pPr marL="285750" lvl="0" indent="-285750">
              <a:buFont typeface="Wingdings" panose="05000000000000000000" pitchFamily="2" charset="2"/>
              <a:buChar char="v"/>
            </a:pPr>
            <a:r>
              <a:rPr lang="en-IN" dirty="0"/>
              <a:t>Indian superstar </a:t>
            </a:r>
            <a:r>
              <a:rPr lang="en-IN" dirty="0" err="1"/>
              <a:t>Rajnikanth’s</a:t>
            </a:r>
            <a:r>
              <a:rPr lang="en-IN" dirty="0"/>
              <a:t> </a:t>
            </a:r>
            <a:r>
              <a:rPr lang="en-IN" i="1" dirty="0" err="1"/>
              <a:t>Kabali</a:t>
            </a:r>
            <a:r>
              <a:rPr lang="en-IN" i="1" dirty="0"/>
              <a:t> </a:t>
            </a:r>
            <a:r>
              <a:rPr lang="en-IN" dirty="0"/>
              <a:t>got 34 million views on YouTube while </a:t>
            </a:r>
            <a:r>
              <a:rPr lang="en-IN" i="1" dirty="0" err="1"/>
              <a:t>Baahubali</a:t>
            </a:r>
            <a:r>
              <a:rPr lang="en-IN" dirty="0"/>
              <a:t> 4K received 24 million. </a:t>
            </a:r>
          </a:p>
          <a:p>
            <a:pPr lvl="0"/>
            <a:r>
              <a:rPr lang="en-IN" i="1" dirty="0"/>
              <a:t>    Star Wars: The Force Awakens </a:t>
            </a:r>
            <a:r>
              <a:rPr lang="en-IN" dirty="0"/>
              <a:t>got 22 million views.</a:t>
            </a:r>
          </a:p>
        </p:txBody>
      </p:sp>
    </p:spTree>
    <p:extLst>
      <p:ext uri="{BB962C8B-B14F-4D97-AF65-F5344CB8AC3E}">
        <p14:creationId xmlns:p14="http://schemas.microsoft.com/office/powerpoint/2010/main" val="173039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5439-FA99-4B06-BC4D-3F96FBAF60B5}"/>
              </a:ext>
            </a:extLst>
          </p:cNvPr>
          <p:cNvSpPr>
            <a:spLocks noGrp="1"/>
          </p:cNvSpPr>
          <p:nvPr>
            <p:ph type="title"/>
          </p:nvPr>
        </p:nvSpPr>
        <p:spPr/>
        <p:txBody>
          <a:bodyPr/>
          <a:lstStyle/>
          <a:p>
            <a:r>
              <a:rPr lang="en-IN" dirty="0"/>
              <a:t>The Indian media overview in numbers</a:t>
            </a:r>
          </a:p>
        </p:txBody>
      </p:sp>
      <p:sp>
        <p:nvSpPr>
          <p:cNvPr id="3" name="Content Placeholder 2">
            <a:extLst>
              <a:ext uri="{FF2B5EF4-FFF2-40B4-BE49-F238E27FC236}">
                <a16:creationId xmlns:a16="http://schemas.microsoft.com/office/drawing/2014/main" id="{4EE88BDF-EBC0-43D0-9109-5D76CB6E3984}"/>
              </a:ext>
            </a:extLst>
          </p:cNvPr>
          <p:cNvSpPr>
            <a:spLocks noGrp="1"/>
          </p:cNvSpPr>
          <p:nvPr>
            <p:ph idx="1"/>
          </p:nvPr>
        </p:nvSpPr>
        <p:spPr/>
        <p:txBody>
          <a:bodyPr/>
          <a:lstStyle/>
          <a:p>
            <a:r>
              <a:rPr lang="en-IN" dirty="0"/>
              <a:t>Permitted private satellite television channels in India (as on Aug 2017): 883; News channels: 388</a:t>
            </a:r>
          </a:p>
          <a:p>
            <a:r>
              <a:rPr lang="en-IN" dirty="0" err="1"/>
              <a:t>Doordarshan</a:t>
            </a:r>
            <a:r>
              <a:rPr lang="en-IN" dirty="0"/>
              <a:t> channels: 34</a:t>
            </a:r>
          </a:p>
          <a:p>
            <a:r>
              <a:rPr lang="en-IN" dirty="0"/>
              <a:t>Private Radio stations in India (as on May 2017): 245</a:t>
            </a:r>
          </a:p>
          <a:p>
            <a:r>
              <a:rPr lang="en-IN" dirty="0"/>
              <a:t>All India Radio stations: 250</a:t>
            </a:r>
          </a:p>
          <a:p>
            <a:r>
              <a:rPr lang="en-IN" dirty="0"/>
              <a:t>Community Radio Stations: 200</a:t>
            </a:r>
          </a:p>
          <a:p>
            <a:r>
              <a:rPr lang="en-IN" dirty="0"/>
              <a:t>Newspapers/ Periodicals in India: 110,000 approx.</a:t>
            </a:r>
          </a:p>
          <a:p>
            <a:endParaRPr lang="en-IN" dirty="0"/>
          </a:p>
          <a:p>
            <a:endParaRPr lang="en-IN" dirty="0"/>
          </a:p>
        </p:txBody>
      </p:sp>
      <p:sp>
        <p:nvSpPr>
          <p:cNvPr id="4" name="Footer Placeholder 3">
            <a:extLst>
              <a:ext uri="{FF2B5EF4-FFF2-40B4-BE49-F238E27FC236}">
                <a16:creationId xmlns:a16="http://schemas.microsoft.com/office/drawing/2014/main" id="{F156D40A-8453-48D8-9F9A-37DF214758F0}"/>
              </a:ext>
            </a:extLst>
          </p:cNvPr>
          <p:cNvSpPr>
            <a:spLocks noGrp="1"/>
          </p:cNvSpPr>
          <p:nvPr>
            <p:ph type="ftr" sz="quarter" idx="11"/>
          </p:nvPr>
        </p:nvSpPr>
        <p:spPr/>
        <p:txBody>
          <a:bodyPr/>
          <a:lstStyle/>
          <a:p>
            <a:r>
              <a:rPr lang="fi-FI"/>
              <a:t>Dr. Sunetra Sen Narayan &amp; Dr. Shalini Narayanan 5 October 2017</a:t>
            </a:r>
            <a:endParaRPr lang="en-IN"/>
          </a:p>
        </p:txBody>
      </p:sp>
    </p:spTree>
    <p:extLst>
      <p:ext uri="{BB962C8B-B14F-4D97-AF65-F5344CB8AC3E}">
        <p14:creationId xmlns:p14="http://schemas.microsoft.com/office/powerpoint/2010/main" val="299208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44EE9-1268-4CDC-8647-43ED6D3A538F}"/>
              </a:ext>
            </a:extLst>
          </p:cNvPr>
          <p:cNvSpPr>
            <a:spLocks noGrp="1"/>
          </p:cNvSpPr>
          <p:nvPr>
            <p:ph type="title"/>
          </p:nvPr>
        </p:nvSpPr>
        <p:spPr/>
        <p:txBody>
          <a:bodyPr/>
          <a:lstStyle/>
          <a:p>
            <a:r>
              <a:rPr lang="en-IN" dirty="0"/>
              <a:t>Today’s session</a:t>
            </a:r>
          </a:p>
        </p:txBody>
      </p:sp>
      <p:sp>
        <p:nvSpPr>
          <p:cNvPr id="3" name="Content Placeholder 2">
            <a:extLst>
              <a:ext uri="{FF2B5EF4-FFF2-40B4-BE49-F238E27FC236}">
                <a16:creationId xmlns:a16="http://schemas.microsoft.com/office/drawing/2014/main" id="{70B13D9D-89EB-4A32-8A83-8FBA61F6E397}"/>
              </a:ext>
            </a:extLst>
          </p:cNvPr>
          <p:cNvSpPr>
            <a:spLocks noGrp="1"/>
          </p:cNvSpPr>
          <p:nvPr>
            <p:ph idx="1"/>
          </p:nvPr>
        </p:nvSpPr>
        <p:spPr/>
        <p:txBody>
          <a:bodyPr>
            <a:normAutofit fontScale="92500" lnSpcReduction="20000"/>
          </a:bodyPr>
          <a:lstStyle/>
          <a:p>
            <a:r>
              <a:rPr lang="en-IN" dirty="0"/>
              <a:t>Aims to situate the growth of new media in India on the world stage, studying its current and projected growth</a:t>
            </a:r>
          </a:p>
          <a:p>
            <a:r>
              <a:rPr lang="en-IN" dirty="0"/>
              <a:t>We will also talk about the theoretical underpinnings of new media and how it impacts us in India</a:t>
            </a:r>
          </a:p>
          <a:p>
            <a:r>
              <a:rPr lang="en-IN" dirty="0"/>
              <a:t>We then take you through some issues that are of concern, not only for India but for countries across the world</a:t>
            </a:r>
          </a:p>
          <a:p>
            <a:r>
              <a:rPr lang="en-IN" dirty="0"/>
              <a:t>We conclude with our thoughts on the phenomenon of new media in India and the lessons that it holds for other countries.</a:t>
            </a:r>
          </a:p>
          <a:p>
            <a:r>
              <a:rPr lang="en-IN" dirty="0"/>
              <a:t>This presentation is largely based on our co-edited book</a:t>
            </a:r>
            <a:r>
              <a:rPr lang="en-IN" i="1" dirty="0"/>
              <a:t> </a:t>
            </a:r>
            <a:r>
              <a:rPr lang="en-IN" b="1" i="1" dirty="0"/>
              <a:t>India Connected: Mapping the Impact of New Media</a:t>
            </a:r>
            <a:r>
              <a:rPr lang="en-IN" i="1" dirty="0"/>
              <a:t> </a:t>
            </a:r>
            <a:r>
              <a:rPr lang="en-IN" dirty="0"/>
              <a:t>(Sage, 2016). Other sources include Reports by </a:t>
            </a:r>
            <a:r>
              <a:rPr lang="en-IN" dirty="0" err="1"/>
              <a:t>WeAreSocial</a:t>
            </a:r>
            <a:r>
              <a:rPr lang="en-IN" dirty="0"/>
              <a:t>, industry bodies in India and NASSCOM, a not-for-profit industry body.</a:t>
            </a:r>
          </a:p>
          <a:p>
            <a:r>
              <a:rPr lang="en-IN" dirty="0"/>
              <a:t>The presentation will conclude 15 minutes before the scheduled time to allow for questions</a:t>
            </a:r>
          </a:p>
          <a:p>
            <a:endParaRPr lang="en-IN" dirty="0"/>
          </a:p>
          <a:p>
            <a:endParaRPr lang="en-IN" dirty="0"/>
          </a:p>
        </p:txBody>
      </p:sp>
      <p:sp>
        <p:nvSpPr>
          <p:cNvPr id="4" name="Footer Placeholder 3">
            <a:extLst>
              <a:ext uri="{FF2B5EF4-FFF2-40B4-BE49-F238E27FC236}">
                <a16:creationId xmlns:a16="http://schemas.microsoft.com/office/drawing/2014/main" id="{4FF8CEA1-4B90-4CD5-B461-0D684F15D320}"/>
              </a:ext>
            </a:extLst>
          </p:cNvPr>
          <p:cNvSpPr>
            <a:spLocks noGrp="1"/>
          </p:cNvSpPr>
          <p:nvPr>
            <p:ph type="ftr" sz="quarter" idx="11"/>
          </p:nvPr>
        </p:nvSpPr>
        <p:spPr/>
        <p:txBody>
          <a:bodyPr/>
          <a:lstStyle/>
          <a:p>
            <a:r>
              <a:rPr lang="fi-FI"/>
              <a:t>Dr. Sunetra Sen Narayan &amp; Dr. Shalini Narayanan 5 October 2017</a:t>
            </a:r>
            <a:endParaRPr lang="en-IN"/>
          </a:p>
        </p:txBody>
      </p:sp>
    </p:spTree>
    <p:extLst>
      <p:ext uri="{BB962C8B-B14F-4D97-AF65-F5344CB8AC3E}">
        <p14:creationId xmlns:p14="http://schemas.microsoft.com/office/powerpoint/2010/main" val="308132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F21E579-4785-4A4E-8D09-42E5246D8E5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BE96D34-9D7C-4984-961D-7165FA21612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2">
            <a:extLst>
              <a:ext uri="{FF2B5EF4-FFF2-40B4-BE49-F238E27FC236}">
                <a16:creationId xmlns:a16="http://schemas.microsoft.com/office/drawing/2014/main" id="{C8DE1BEC-DAE3-43F4-8D9F-384C3D69413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AD8485B-FCD9-4B07-978D-687EE678E40D}"/>
              </a:ext>
            </a:extLst>
          </p:cNvPr>
          <p:cNvPicPr>
            <a:picLocks noChangeAspect="1"/>
          </p:cNvPicPr>
          <p:nvPr/>
        </p:nvPicPr>
        <p:blipFill rotWithShape="1">
          <a:blip r:embed="rId2">
            <a:extLst>
              <a:ext uri="{28A0092B-C50C-407E-A947-70E740481C1C}">
                <a14:useLocalDpi xmlns:a14="http://schemas.microsoft.com/office/drawing/2010/main" val="0"/>
              </a:ext>
            </a:extLst>
          </a:blip>
          <a:srcRect l="790" r="3" b="3"/>
          <a:stretch/>
        </p:blipFill>
        <p:spPr>
          <a:xfrm>
            <a:off x="8640279" y="2288904"/>
            <a:ext cx="3551721" cy="3418893"/>
          </a:xfrm>
          <a:prstGeom prst="rect">
            <a:avLst/>
          </a:prstGeom>
        </p:spPr>
      </p:pic>
      <p:sp>
        <p:nvSpPr>
          <p:cNvPr id="2" name="Title 1">
            <a:extLst>
              <a:ext uri="{FF2B5EF4-FFF2-40B4-BE49-F238E27FC236}">
                <a16:creationId xmlns:a16="http://schemas.microsoft.com/office/drawing/2014/main" id="{CCFC74AB-61E5-46CF-AB71-B6CBE0469F41}"/>
              </a:ext>
            </a:extLst>
          </p:cNvPr>
          <p:cNvSpPr>
            <a:spLocks noGrp="1"/>
          </p:cNvSpPr>
          <p:nvPr>
            <p:ph type="title"/>
          </p:nvPr>
        </p:nvSpPr>
        <p:spPr>
          <a:xfrm>
            <a:off x="649224" y="645106"/>
            <a:ext cx="6859016" cy="909374"/>
          </a:xfrm>
        </p:spPr>
        <p:txBody>
          <a:bodyPr>
            <a:normAutofit/>
          </a:bodyPr>
          <a:lstStyle/>
          <a:p>
            <a:r>
              <a:rPr lang="en-IN" dirty="0"/>
              <a:t>New Media &amp; the world</a:t>
            </a:r>
          </a:p>
        </p:txBody>
      </p:sp>
      <p:sp>
        <p:nvSpPr>
          <p:cNvPr id="3" name="Content Placeholder 2">
            <a:extLst>
              <a:ext uri="{FF2B5EF4-FFF2-40B4-BE49-F238E27FC236}">
                <a16:creationId xmlns:a16="http://schemas.microsoft.com/office/drawing/2014/main" id="{8A8F3BB8-F455-43D8-88E6-C2294D1C365A}"/>
              </a:ext>
            </a:extLst>
          </p:cNvPr>
          <p:cNvSpPr>
            <a:spLocks noGrp="1"/>
          </p:cNvSpPr>
          <p:nvPr>
            <p:ph idx="1"/>
          </p:nvPr>
        </p:nvSpPr>
        <p:spPr>
          <a:xfrm>
            <a:off x="350927" y="1999302"/>
            <a:ext cx="8047294" cy="3998098"/>
          </a:xfrm>
        </p:spPr>
        <p:txBody>
          <a:bodyPr>
            <a:noAutofit/>
          </a:bodyPr>
          <a:lstStyle/>
          <a:p>
            <a:pPr>
              <a:lnSpc>
                <a:spcPct val="90000"/>
              </a:lnSpc>
            </a:pPr>
            <a:r>
              <a:rPr lang="en-IN" dirty="0"/>
              <a:t>As of August, 2017, more than half the world has access to the internet.</a:t>
            </a:r>
          </a:p>
          <a:p>
            <a:pPr>
              <a:lnSpc>
                <a:spcPct val="90000"/>
              </a:lnSpc>
            </a:pPr>
            <a:r>
              <a:rPr lang="en-IN" dirty="0"/>
              <a:t>Not all of those who can access the internet, use social media; roughly 80 percent of those who have internet access are on social media.</a:t>
            </a:r>
          </a:p>
          <a:p>
            <a:pPr>
              <a:lnSpc>
                <a:spcPct val="90000"/>
              </a:lnSpc>
            </a:pPr>
            <a:r>
              <a:rPr lang="en-IN" dirty="0"/>
              <a:t>Of those who are using social media, about 92% are accessing it through the mobile.</a:t>
            </a:r>
          </a:p>
          <a:p>
            <a:pPr>
              <a:lnSpc>
                <a:spcPct val="90000"/>
              </a:lnSpc>
            </a:pPr>
            <a:r>
              <a:rPr lang="en-IN" dirty="0"/>
              <a:t>More than three-quarters of mobiles in the world run on the Android platform, the iOS accounts for about 20%.</a:t>
            </a:r>
          </a:p>
          <a:p>
            <a:pPr>
              <a:lnSpc>
                <a:spcPct val="90000"/>
              </a:lnSpc>
            </a:pPr>
            <a:r>
              <a:rPr lang="en-IN" dirty="0"/>
              <a:t>The share of digital users in the developed economies is declining, compared to that in the Asia Pacific region, which is increasing. APAC has more than half the world’s digital users and accounted for 70% of the total growth in global internet users in 2016, the most growth coming from South and South-east Asia.</a:t>
            </a:r>
          </a:p>
        </p:txBody>
      </p:sp>
      <p:sp>
        <p:nvSpPr>
          <p:cNvPr id="4" name="Footer Placeholder 3">
            <a:extLst>
              <a:ext uri="{FF2B5EF4-FFF2-40B4-BE49-F238E27FC236}">
                <a16:creationId xmlns:a16="http://schemas.microsoft.com/office/drawing/2014/main" id="{A2AFBDF4-D592-47BB-952C-EEC315EDEDEB}"/>
              </a:ext>
            </a:extLst>
          </p:cNvPr>
          <p:cNvSpPr>
            <a:spLocks noGrp="1"/>
          </p:cNvSpPr>
          <p:nvPr>
            <p:ph type="ftr" sz="quarter" idx="11"/>
          </p:nvPr>
        </p:nvSpPr>
        <p:spPr>
          <a:xfrm>
            <a:off x="1220916" y="6135808"/>
            <a:ext cx="7619999" cy="365125"/>
          </a:xfrm>
        </p:spPr>
        <p:txBody>
          <a:bodyPr>
            <a:normAutofit/>
          </a:bodyPr>
          <a:lstStyle/>
          <a:p>
            <a:pPr>
              <a:spcAft>
                <a:spcPts val="600"/>
              </a:spcAft>
            </a:pPr>
            <a:r>
              <a:rPr lang="fi-FI"/>
              <a:t>Dr. Sunetra Sen Narayan &amp; Dr. Shalini Narayanan 5 October 2017</a:t>
            </a:r>
            <a:endParaRPr lang="en-IN"/>
          </a:p>
        </p:txBody>
      </p:sp>
    </p:spTree>
    <p:extLst>
      <p:ext uri="{BB962C8B-B14F-4D97-AF65-F5344CB8AC3E}">
        <p14:creationId xmlns:p14="http://schemas.microsoft.com/office/powerpoint/2010/main" val="190634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very high confidence">
            <a:extLst>
              <a:ext uri="{FF2B5EF4-FFF2-40B4-BE49-F238E27FC236}">
                <a16:creationId xmlns:a16="http://schemas.microsoft.com/office/drawing/2014/main" id="{BC5DFD5F-22E1-425E-A819-DC51162EDFA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354424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generated with very high confidence">
            <a:extLst>
              <a:ext uri="{FF2B5EF4-FFF2-40B4-BE49-F238E27FC236}">
                <a16:creationId xmlns:a16="http://schemas.microsoft.com/office/drawing/2014/main" id="{9ABDD7A7-8C99-48B3-8C9B-90B27EBA024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44"/>
          <a:stretch/>
        </p:blipFill>
        <p:spPr>
          <a:xfrm>
            <a:off x="20" y="10"/>
            <a:ext cx="12191980" cy="6857990"/>
          </a:xfrm>
          <a:prstGeom prst="rect">
            <a:avLst/>
          </a:prstGeom>
        </p:spPr>
      </p:pic>
    </p:spTree>
    <p:extLst>
      <p:ext uri="{BB962C8B-B14F-4D97-AF65-F5344CB8AC3E}">
        <p14:creationId xmlns:p14="http://schemas.microsoft.com/office/powerpoint/2010/main" val="395376030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9252</TotalTime>
  <Words>3009</Words>
  <Application>Microsoft Office PowerPoint</Application>
  <PresentationFormat>Widescreen</PresentationFormat>
  <Paragraphs>194</Paragraphs>
  <Slides>34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Century Gothic</vt:lpstr>
      <vt:lpstr>Wingdings</vt:lpstr>
      <vt:lpstr>Wingdings 3</vt:lpstr>
      <vt:lpstr>Wisp</vt:lpstr>
      <vt:lpstr>New Media in India: From Fad to Fundamental?</vt:lpstr>
      <vt:lpstr>A warm hello from India! </vt:lpstr>
      <vt:lpstr>PowerPoint Presentation</vt:lpstr>
      <vt:lpstr>Incredible India</vt:lpstr>
      <vt:lpstr>The Indian media overview in numbers</vt:lpstr>
      <vt:lpstr>Today’s session</vt:lpstr>
      <vt:lpstr>New Media &amp; the world</vt:lpstr>
      <vt:lpstr>PowerPoint Presentation</vt:lpstr>
      <vt:lpstr>PowerPoint Presentation</vt:lpstr>
      <vt:lpstr>India Trends</vt:lpstr>
      <vt:lpstr>PowerPoint Presentation</vt:lpstr>
      <vt:lpstr>PowerPoint Presentation</vt:lpstr>
      <vt:lpstr>PowerPoint Presentation</vt:lpstr>
      <vt:lpstr>How New Media impacts Society</vt:lpstr>
      <vt:lpstr>Theories related to New Media  </vt:lpstr>
      <vt:lpstr>Theories Related to New Media</vt:lpstr>
      <vt:lpstr>Factors for high growth rate in telecom sector in India</vt:lpstr>
      <vt:lpstr>Factors for high growth rate in telecom sector in India</vt:lpstr>
      <vt:lpstr>New Media’s impact on Politics </vt:lpstr>
      <vt:lpstr>Impact on Politics: Democratisation of the public sphere</vt:lpstr>
      <vt:lpstr>Impact on Political participation and Social Movements</vt:lpstr>
      <vt:lpstr>Impact on Political participation and Social movements</vt:lpstr>
      <vt:lpstr>Impact on Governance</vt:lpstr>
      <vt:lpstr>Impact on Governance in India</vt:lpstr>
      <vt:lpstr>Regulation of New Media</vt:lpstr>
      <vt:lpstr>Regulation of New Media in India</vt:lpstr>
      <vt:lpstr>Regulation of New Media in India</vt:lpstr>
      <vt:lpstr>The Digital Divide</vt:lpstr>
      <vt:lpstr>The Digital Divide</vt:lpstr>
      <vt:lpstr>The Digital Divide - Gender</vt:lpstr>
      <vt:lpstr>The problem of “fake news”</vt:lpstr>
      <vt:lpstr>Impact on Marketing: the rise of e-commerce</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Mapping the Impact of New Media in India</dc:title>
  <dc:creator>shalini narayanan</dc:creator>
  <cp:lastModifiedBy>shalini narayanan</cp:lastModifiedBy>
  <cp:revision>385</cp:revision>
  <cp:lastPrinted>2017-09-25T06:37:11Z</cp:lastPrinted>
  <dcterms:created xsi:type="dcterms:W3CDTF">2017-04-21T11:39:09Z</dcterms:created>
  <dcterms:modified xsi:type="dcterms:W3CDTF">2017-10-05T13:44:31Z</dcterms:modified>
</cp:coreProperties>
</file>