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7" r:id="rId9"/>
    <p:sldId id="266" r:id="rId10"/>
    <p:sldId id="268" r:id="rId11"/>
    <p:sldId id="269" r:id="rId12"/>
    <p:sldId id="270" r:id="rId13"/>
    <p:sldId id="271" r:id="rId14"/>
    <p:sldId id="263" r:id="rId15"/>
    <p:sldId id="264" r:id="rId16"/>
    <p:sldId id="265"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5722BE8-4016-47B7-A842-3CE0FC6771A5}" type="datetimeFigureOut">
              <a:rPr lang="en-US" smtClean="0"/>
              <a:t>5/8/2013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2730BEB-7D0B-4BEB-832F-D0E7BF30C645}"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22BE8-4016-47B7-A842-3CE0FC6771A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30BEB-7D0B-4BEB-832F-D0E7BF30C6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22BE8-4016-47B7-A842-3CE0FC6771A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30BEB-7D0B-4BEB-832F-D0E7BF30C6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722BE8-4016-47B7-A842-3CE0FC6771A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30BEB-7D0B-4BEB-832F-D0E7BF30C6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22BE8-4016-47B7-A842-3CE0FC6771A5}"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30BEB-7D0B-4BEB-832F-D0E7BF30C6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5722BE8-4016-47B7-A842-3CE0FC6771A5}"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30BEB-7D0B-4BEB-832F-D0E7BF30C645}"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722BE8-4016-47B7-A842-3CE0FC6771A5}" type="datetimeFigureOut">
              <a:rPr lang="en-US" smtClean="0"/>
              <a:t>5/8/2013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30BEB-7D0B-4BEB-832F-D0E7BF30C6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722BE8-4016-47B7-A842-3CE0FC6771A5}" type="datetimeFigureOut">
              <a:rPr lang="en-US" smtClean="0"/>
              <a:t>5/8/2013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30BEB-7D0B-4BEB-832F-D0E7BF30C6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22BE8-4016-47B7-A842-3CE0FC6771A5}" type="datetimeFigureOut">
              <a:rPr lang="en-US" smtClean="0"/>
              <a:t>5/8/2013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30BEB-7D0B-4BEB-832F-D0E7BF30C6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5722BE8-4016-47B7-A842-3CE0FC6771A5}" type="datetimeFigureOut">
              <a:rPr lang="en-US" smtClean="0"/>
              <a:t>5/8/2013</a:t>
            </a:fld>
            <a:endParaRPr lang="en-US"/>
          </a:p>
        </p:txBody>
      </p:sp>
      <p:sp>
        <p:nvSpPr>
          <p:cNvPr id="7" name="Slide Number Placeholder 6"/>
          <p:cNvSpPr>
            <a:spLocks noGrp="1"/>
          </p:cNvSpPr>
          <p:nvPr>
            <p:ph type="sldNum" sz="quarter" idx="12"/>
          </p:nvPr>
        </p:nvSpPr>
        <p:spPr/>
        <p:txBody>
          <a:bodyPr/>
          <a:lstStyle/>
          <a:p>
            <a:fld id="{B2730BEB-7D0B-4BEB-832F-D0E7BF30C645}"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22BE8-4016-47B7-A842-3CE0FC6771A5}" type="datetimeFigureOut">
              <a:rPr lang="en-US" smtClean="0"/>
              <a:t>5/8/2013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2730BEB-7D0B-4BEB-832F-D0E7BF30C6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5722BE8-4016-47B7-A842-3CE0FC6771A5}" type="datetimeFigureOut">
              <a:rPr lang="en-US" smtClean="0"/>
              <a:t>5/8/2013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2730BEB-7D0B-4BEB-832F-D0E7BF30C6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Three Takes on the Beginning:</a:t>
            </a:r>
            <a:br>
              <a:rPr lang="en-US" dirty="0" smtClean="0"/>
            </a:br>
            <a:r>
              <a:rPr lang="en-US" sz="2200" i="1" dirty="0" smtClean="0"/>
              <a:t>the historiography of early Japan</a:t>
            </a:r>
            <a:endParaRPr lang="en-US" sz="2200" i="1" dirty="0"/>
          </a:p>
        </p:txBody>
      </p:sp>
      <p:sp>
        <p:nvSpPr>
          <p:cNvPr id="3" name="Subtitle 2"/>
          <p:cNvSpPr>
            <a:spLocks noGrp="1"/>
          </p:cNvSpPr>
          <p:nvPr>
            <p:ph type="subTitle" idx="1"/>
          </p:nvPr>
        </p:nvSpPr>
        <p:spPr>
          <a:xfrm>
            <a:off x="4733365" y="4800600"/>
            <a:ext cx="3309803" cy="1143000"/>
          </a:xfrm>
        </p:spPr>
        <p:txBody>
          <a:bodyPr>
            <a:normAutofit fontScale="92500" lnSpcReduction="20000"/>
          </a:bodyPr>
          <a:lstStyle/>
          <a:p>
            <a:r>
              <a:rPr lang="en-US" dirty="0" smtClean="0"/>
              <a:t>Charlotte Eubanks</a:t>
            </a:r>
          </a:p>
          <a:p>
            <a:r>
              <a:rPr lang="en-US" dirty="0" smtClean="0"/>
              <a:t>JFNY K-12 Workshop</a:t>
            </a:r>
          </a:p>
          <a:p>
            <a:r>
              <a:rPr lang="en-US" dirty="0" smtClean="0"/>
              <a:t>Penn State</a:t>
            </a:r>
          </a:p>
          <a:p>
            <a:r>
              <a:rPr lang="en-US" dirty="0" smtClean="0"/>
              <a:t>May 2013</a:t>
            </a:r>
          </a:p>
          <a:p>
            <a:endParaRPr lang="en-US" dirty="0"/>
          </a:p>
        </p:txBody>
      </p:sp>
    </p:spTree>
    <p:extLst>
      <p:ext uri="{BB962C8B-B14F-4D97-AF65-F5344CB8AC3E}">
        <p14:creationId xmlns:p14="http://schemas.microsoft.com/office/powerpoint/2010/main" val="4056435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486400"/>
          </a:xfrm>
        </p:spPr>
        <p:txBody>
          <a:bodyPr>
            <a:normAutofit fontScale="92500"/>
          </a:bodyPr>
          <a:lstStyle/>
          <a:p>
            <a:pPr marL="68580" indent="0">
              <a:buNone/>
            </a:pPr>
            <a:r>
              <a:rPr lang="en-US" dirty="0" smtClean="0">
                <a:latin typeface="Times New Roman" pitchFamily="18" charset="0"/>
                <a:cs typeface="Times New Roman" pitchFamily="18" charset="0"/>
              </a:rPr>
              <a:t>  “ In the late 19</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and early 20</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centuries two Americans, ES Morse and NG Munro, did much to open Japanese eyes to dirt archeology as one of the historical tools for elucidating Japan’s past. Thereafter Japanese researchers published some English or German summaries on Japan’s ancient remains and for a few decades Westerners wrote with much interest of new discoveries concerning </a:t>
            </a:r>
            <a:r>
              <a:rPr lang="en-US" dirty="0" err="1" smtClean="0">
                <a:latin typeface="Times New Roman" pitchFamily="18" charset="0"/>
                <a:cs typeface="Times New Roman" pitchFamily="18" charset="0"/>
              </a:rPr>
              <a:t>Jōmon</a:t>
            </a:r>
            <a:r>
              <a:rPr lang="en-US" dirty="0" smtClean="0">
                <a:latin typeface="Times New Roman" pitchFamily="18" charset="0"/>
                <a:cs typeface="Times New Roman" pitchFamily="18" charset="0"/>
              </a:rPr>
              <a:t>, Yayoi and occasionally Tomb cultures. But Western interest was short-lived and Japanese archeology went out of fashion in Western journals…. Japanese research went ahead, however, and has given rise to radical interpretations which have not found their way into Western language literature. My purpose here is to present briefly a review of the period prior to the first flourishing of Buddhism in Japan and to offer some suggestions toward fitting these findings into the larger picture of Asiatic cultural development….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02920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486400"/>
          </a:xfrm>
        </p:spPr>
        <p:txBody>
          <a:bodyPr>
            <a:normAutofit fontScale="85000" lnSpcReduction="10000"/>
          </a:bodyPr>
          <a:lstStyle/>
          <a:p>
            <a:pPr marL="68580" indent="0">
              <a:buNone/>
            </a:pPr>
            <a:r>
              <a:rPr lang="en-US" dirty="0" smtClean="0">
                <a:latin typeface="Times New Roman" pitchFamily="18" charset="0"/>
                <a:cs typeface="Times New Roman" pitchFamily="18" charset="0"/>
              </a:rPr>
              <a:t>   [T]he question of racial and cultural identification is not simple. In Japan it was necessary, first to realize that race-language-culture, the triad by which a people is identified, is </a:t>
            </a:r>
            <a:r>
              <a:rPr lang="en-US" i="1" dirty="0" smtClean="0">
                <a:latin typeface="Times New Roman" pitchFamily="18" charset="0"/>
                <a:cs typeface="Times New Roman" pitchFamily="18" charset="0"/>
              </a:rPr>
              <a:t>not</a:t>
            </a:r>
            <a:r>
              <a:rPr lang="en-US" dirty="0" smtClean="0">
                <a:latin typeface="Times New Roman" pitchFamily="18" charset="0"/>
                <a:cs typeface="Times New Roman" pitchFamily="18" charset="0"/>
              </a:rPr>
              <a:t> a single, indivisible unit that persists or changes as a whole. Cultural diffusion, for example, may displace certain elements or the entirety of a cultural tradition without any accompanying shift of population or language…. Racial identification, as such, has become the special concern for physical anthropologists, who have found that the </a:t>
            </a:r>
            <a:r>
              <a:rPr lang="en-US" dirty="0" err="1" smtClean="0">
                <a:latin typeface="Times New Roman" pitchFamily="18" charset="0"/>
                <a:cs typeface="Times New Roman" pitchFamily="18" charset="0"/>
              </a:rPr>
              <a:t>J</a:t>
            </a:r>
            <a:r>
              <a:rPr lang="en-US" dirty="0" err="1" smtClean="0">
                <a:latin typeface="Times New Roman"/>
                <a:cs typeface="Times New Roman"/>
              </a:rPr>
              <a:t>ōmon</a:t>
            </a:r>
            <a:r>
              <a:rPr lang="en-US" dirty="0" smtClean="0">
                <a:latin typeface="Times New Roman"/>
                <a:cs typeface="Times New Roman"/>
              </a:rPr>
              <a:t> populations were quite variable….</a:t>
            </a:r>
          </a:p>
          <a:p>
            <a:pPr marL="68580" indent="0">
              <a:buNone/>
            </a:pPr>
            <a:endParaRPr lang="en-US" dirty="0">
              <a:latin typeface="Times New Roman"/>
              <a:cs typeface="Times New Roman"/>
            </a:endParaRPr>
          </a:p>
          <a:p>
            <a:pPr marL="68580" indent="0">
              <a:buNone/>
            </a:pPr>
            <a:r>
              <a:rPr lang="en-US" dirty="0">
                <a:latin typeface="Times New Roman"/>
                <a:cs typeface="Times New Roman"/>
              </a:rPr>
              <a:t> </a:t>
            </a:r>
            <a:r>
              <a:rPr lang="en-US" dirty="0" smtClean="0">
                <a:latin typeface="Times New Roman"/>
                <a:cs typeface="Times New Roman"/>
              </a:rPr>
              <a:t>  [N]</a:t>
            </a:r>
            <a:r>
              <a:rPr lang="en-US" dirty="0" err="1" smtClean="0">
                <a:latin typeface="Times New Roman"/>
                <a:cs typeface="Times New Roman"/>
              </a:rPr>
              <a:t>ew</a:t>
            </a:r>
            <a:r>
              <a:rPr lang="en-US" dirty="0" smtClean="0">
                <a:latin typeface="Times New Roman"/>
                <a:cs typeface="Times New Roman"/>
              </a:rPr>
              <a:t> questions of considerably wider significance to culture history and culture theory have now been asked, and require much broader views for their answers. How unified was the culture of Japan at any particular point? How were the transitions accomplished from one culture type to the next? How closely was Japan tied to the continent, and to what part of the continent, at different prehistoric times? What of prehistoric relations to the center of civilization in China? By what steps did economic and social development occur? How do all of these match with the march of civilization in other parts of the world?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34993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486400"/>
          </a:xfrm>
        </p:spPr>
        <p:txBody>
          <a:bodyPr>
            <a:normAutofit fontScale="92500" lnSpcReduction="10000"/>
          </a:bodyPr>
          <a:lstStyle/>
          <a:p>
            <a:pPr marL="68580" indent="0">
              <a:buNone/>
            </a:pPr>
            <a:r>
              <a:rPr lang="en-US" dirty="0" smtClean="0">
                <a:latin typeface="Times New Roman" pitchFamily="18" charset="0"/>
                <a:cs typeface="Times New Roman" pitchFamily="18" charset="0"/>
              </a:rPr>
              <a:t>   [R]</a:t>
            </a:r>
            <a:r>
              <a:rPr lang="en-US" dirty="0" err="1" smtClean="0">
                <a:latin typeface="Times New Roman" pitchFamily="18" charset="0"/>
                <a:cs typeface="Times New Roman" pitchFamily="18" charset="0"/>
              </a:rPr>
              <a:t>emains</a:t>
            </a:r>
            <a:r>
              <a:rPr lang="en-US" dirty="0" smtClean="0">
                <a:latin typeface="Times New Roman" pitchFamily="18" charset="0"/>
                <a:cs typeface="Times New Roman" pitchFamily="18" charset="0"/>
              </a:rPr>
              <a:t> of the </a:t>
            </a:r>
            <a:r>
              <a:rPr lang="en-US" dirty="0" err="1" smtClean="0">
                <a:latin typeface="Times New Roman" pitchFamily="18" charset="0"/>
                <a:cs typeface="Times New Roman" pitchFamily="18" charset="0"/>
              </a:rPr>
              <a:t>J</a:t>
            </a:r>
            <a:r>
              <a:rPr lang="en-US" dirty="0" err="1" smtClean="0">
                <a:latin typeface="Times New Roman"/>
                <a:cs typeface="Times New Roman"/>
              </a:rPr>
              <a:t>ōmon</a:t>
            </a:r>
            <a:r>
              <a:rPr lang="en-US" dirty="0" smtClean="0">
                <a:latin typeface="Times New Roman"/>
                <a:cs typeface="Times New Roman"/>
              </a:rPr>
              <a:t> peoples have been found in almost 1000 shell mounts as well as other sites scattered, without notable exception, in every region of Japan. Their culture was not at the level of those of the Neolithic period in culture centers of the world except that they had pottery-making and the art of shaping stone tools by grinding and polishing instead of merely chipping. The </a:t>
            </a:r>
            <a:r>
              <a:rPr lang="en-US" dirty="0" err="1" smtClean="0">
                <a:latin typeface="Times New Roman"/>
                <a:cs typeface="Times New Roman"/>
              </a:rPr>
              <a:t>Jōmon</a:t>
            </a:r>
            <a:r>
              <a:rPr lang="en-US" dirty="0" smtClean="0">
                <a:latin typeface="Times New Roman"/>
                <a:cs typeface="Times New Roman"/>
              </a:rPr>
              <a:t> peoples had no cultivated crops and no domestic animals except the dog, no loom-weaving of textiles and only the simplest of carpentry, so that sub-Neolithic or some such qualifying term should be used to categorize their cultural level. Though their culture became impressively elaborated in the course of centuries of development, the lack of techniques for stable food production set a subsistence ceiling much below that of the culture centers of Eurasia, where crops and domestic animals laid the foundation for population growth, the multiplication of specialized crafts, and the emergence of other elements of advanced civilization.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03842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696200" cy="5638800"/>
          </a:xfrm>
        </p:spPr>
        <p:txBody>
          <a:bodyPr>
            <a:normAutofit fontScale="85000" lnSpcReduction="10000"/>
          </a:bodyPr>
          <a:lstStyle/>
          <a:p>
            <a:pPr marL="68580" indent="0">
              <a:buNone/>
            </a:pPr>
            <a:r>
              <a:rPr lang="en-US" dirty="0" smtClean="0">
                <a:latin typeface="Times New Roman" pitchFamily="18" charset="0"/>
                <a:cs typeface="Times New Roman" pitchFamily="18" charset="0"/>
              </a:rPr>
              <a:t>   However rich the local food resources, the </a:t>
            </a:r>
            <a:r>
              <a:rPr lang="en-US" dirty="0" err="1" smtClean="0">
                <a:latin typeface="Times New Roman" pitchFamily="18" charset="0"/>
                <a:cs typeface="Times New Roman" pitchFamily="18" charset="0"/>
              </a:rPr>
              <a:t>J</a:t>
            </a:r>
            <a:r>
              <a:rPr lang="en-US" dirty="0" err="1" smtClean="0">
                <a:latin typeface="Times New Roman"/>
                <a:cs typeface="Times New Roman"/>
              </a:rPr>
              <a:t>ōmon</a:t>
            </a:r>
            <a:r>
              <a:rPr lang="en-US" dirty="0" smtClean="0">
                <a:latin typeface="Times New Roman"/>
                <a:cs typeface="Times New Roman"/>
              </a:rPr>
              <a:t> people had to spend a large portion of their time merely gathering food. They lived in the foothills where deer and acorns could be found or settled at somewhat more permanent locations near the seashore for fishing and shellfish gathering. After a time,  a litter of animal bones and waste or piles of shell refuse accumulated as an indelible telltale of their favored camp-sites. Though the same group might return seasonally to a previous settlement, they probably were able to live more than a few weeks at only certain localities before having to move on to fresh hunting and gathering grounds…</a:t>
            </a:r>
          </a:p>
          <a:p>
            <a:pPr marL="68580" indent="0">
              <a:buNone/>
            </a:pPr>
            <a:r>
              <a:rPr lang="en-US" dirty="0">
                <a:latin typeface="Times New Roman"/>
                <a:cs typeface="Times New Roman"/>
              </a:rPr>
              <a:t> </a:t>
            </a:r>
            <a:r>
              <a:rPr lang="en-US" dirty="0" smtClean="0">
                <a:latin typeface="Times New Roman"/>
                <a:cs typeface="Times New Roman"/>
              </a:rPr>
              <a:t>   Dwellings… varied in shape from region to region…. There emerges from the variety a general pattern: a simple, one-room dwelling, usually subterranean, with four main pole supports around a central fireplace….</a:t>
            </a:r>
          </a:p>
          <a:p>
            <a:pPr marL="68580" indent="0">
              <a:buNone/>
            </a:pPr>
            <a:r>
              <a:rPr lang="en-US" dirty="0" smtClean="0">
                <a:latin typeface="Times New Roman"/>
                <a:cs typeface="Times New Roman"/>
              </a:rPr>
              <a:t>    Very near the houses and within the settlement area were the graves of the dead, who were buried simply in individual pits, limbs flexed. By placing the graves near the home to protect the body from molestation, the survivors seem to have shown some concern for the dead, but they rarely put offerings other than ocher with the corpse and set up no permanent markers.”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89345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Jōmon</a:t>
            </a:r>
            <a:r>
              <a:rPr lang="en-US" dirty="0"/>
              <a:t> Period</a:t>
            </a:r>
          </a:p>
        </p:txBody>
      </p:sp>
      <p:sp>
        <p:nvSpPr>
          <p:cNvPr id="3" name="Content Placeholder 2"/>
          <p:cNvSpPr>
            <a:spLocks noGrp="1"/>
          </p:cNvSpPr>
          <p:nvPr>
            <p:ph sz="quarter" idx="13"/>
          </p:nvPr>
        </p:nvSpPr>
        <p:spPr>
          <a:xfrm>
            <a:off x="1042416" y="2313432"/>
            <a:ext cx="3419856" cy="3934968"/>
          </a:xfrm>
        </p:spPr>
        <p:txBody>
          <a:bodyPr>
            <a:normAutofit fontScale="62500" lnSpcReduction="20000"/>
          </a:bodyPr>
          <a:lstStyle/>
          <a:p>
            <a:r>
              <a:rPr lang="en-US" dirty="0"/>
              <a:t>11,000 BCE – 300 BCE</a:t>
            </a:r>
          </a:p>
          <a:p>
            <a:endParaRPr lang="en-US" dirty="0"/>
          </a:p>
          <a:p>
            <a:r>
              <a:rPr lang="en-US" dirty="0"/>
              <a:t>“Rope mark” pottery</a:t>
            </a:r>
          </a:p>
          <a:p>
            <a:endParaRPr lang="en-US" dirty="0"/>
          </a:p>
          <a:p>
            <a:r>
              <a:rPr lang="en-US" dirty="0"/>
              <a:t>Hunter-fisher-forager culture</a:t>
            </a:r>
          </a:p>
          <a:p>
            <a:endParaRPr lang="en-US" dirty="0"/>
          </a:p>
          <a:p>
            <a:r>
              <a:rPr lang="en-US" dirty="0"/>
              <a:t>Partially nomadic</a:t>
            </a:r>
          </a:p>
          <a:p>
            <a:endParaRPr lang="en-US" dirty="0"/>
          </a:p>
          <a:p>
            <a:r>
              <a:rPr lang="en-US" dirty="0"/>
              <a:t>Lots of body art and tattoos</a:t>
            </a:r>
          </a:p>
          <a:p>
            <a:endParaRPr lang="en-US" dirty="0"/>
          </a:p>
          <a:p>
            <a:r>
              <a:rPr lang="en-US" dirty="0"/>
              <a:t>Tombs, especially those in Yamato Plain area, almost always facing east</a:t>
            </a:r>
          </a:p>
          <a:p>
            <a:endParaRPr lang="en-US" dirty="0"/>
          </a:p>
          <a:p>
            <a:pPr marL="68580" indent="0">
              <a:buNone/>
            </a:pPr>
            <a:r>
              <a:rPr lang="en-US" sz="1500" dirty="0"/>
              <a:t>http://</a:t>
            </a:r>
            <a:r>
              <a:rPr lang="en-US" sz="1500" dirty="0" smtClean="0"/>
              <a:t>ls.berkeley.edu/dept/anth/habufieldschool/Overview%20pics/Goals%202007.jpg</a:t>
            </a:r>
          </a:p>
          <a:p>
            <a:pPr marL="68580" indent="0">
              <a:buNone/>
            </a:pPr>
            <a:r>
              <a:rPr lang="en-US" sz="1500" dirty="0" smtClean="0"/>
              <a:t>www.metmuseum.org</a:t>
            </a:r>
            <a:endParaRPr lang="en-US" sz="1500" dirty="0"/>
          </a:p>
        </p:txBody>
      </p:sp>
      <p:pic>
        <p:nvPicPr>
          <p:cNvPr id="5"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4724400" y="609600"/>
            <a:ext cx="4075112" cy="3056334"/>
          </a:xfrm>
          <a:no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781663"/>
            <a:ext cx="2057400" cy="23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794" y="3781663"/>
            <a:ext cx="187340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359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Yayoi Period</a:t>
            </a:r>
            <a:endParaRPr lang="en-US" dirty="0"/>
          </a:p>
        </p:txBody>
      </p:sp>
      <p:sp>
        <p:nvSpPr>
          <p:cNvPr id="3" name="Content Placeholder 2"/>
          <p:cNvSpPr>
            <a:spLocks noGrp="1"/>
          </p:cNvSpPr>
          <p:nvPr>
            <p:ph sz="quarter" idx="13"/>
          </p:nvPr>
        </p:nvSpPr>
        <p:spPr>
          <a:xfrm>
            <a:off x="1042416" y="2313432"/>
            <a:ext cx="3419856" cy="4011168"/>
          </a:xfrm>
        </p:spPr>
        <p:txBody>
          <a:bodyPr>
            <a:normAutofit fontScale="77500" lnSpcReduction="20000"/>
          </a:bodyPr>
          <a:lstStyle/>
          <a:p>
            <a:pPr>
              <a:buClr>
                <a:schemeClr val="accent3"/>
              </a:buClr>
              <a:buNone/>
              <a:defRPr/>
            </a:pPr>
            <a:r>
              <a:rPr lang="en-US" dirty="0"/>
              <a:t>300 BCE – 300 CE</a:t>
            </a:r>
          </a:p>
          <a:p>
            <a:pPr>
              <a:buClr>
                <a:schemeClr val="accent3"/>
              </a:buClr>
              <a:buNone/>
              <a:defRPr/>
            </a:pPr>
            <a:endParaRPr lang="en-US" dirty="0"/>
          </a:p>
          <a:p>
            <a:pPr>
              <a:buClr>
                <a:schemeClr val="accent3"/>
              </a:buClr>
              <a:buNone/>
              <a:defRPr/>
            </a:pPr>
            <a:r>
              <a:rPr lang="en-US" dirty="0"/>
              <a:t>3 major advances:</a:t>
            </a:r>
          </a:p>
          <a:p>
            <a:pPr>
              <a:buClr>
                <a:schemeClr val="accent3"/>
              </a:buClr>
              <a:buNone/>
              <a:defRPr/>
            </a:pPr>
            <a:endParaRPr lang="en-US" dirty="0"/>
          </a:p>
          <a:p>
            <a:pPr indent="-342900">
              <a:buClr>
                <a:schemeClr val="accent3"/>
              </a:buClr>
              <a:buFont typeface="Wingdings 2"/>
              <a:buAutoNum type="arabicParenR"/>
              <a:defRPr/>
            </a:pPr>
            <a:r>
              <a:rPr lang="en-US" dirty="0"/>
              <a:t>Smoother, more evenly fired pottery with greater artistic variation</a:t>
            </a:r>
          </a:p>
          <a:p>
            <a:pPr indent="-342900">
              <a:buClr>
                <a:schemeClr val="accent3"/>
              </a:buClr>
              <a:buFont typeface="Wingdings 2"/>
              <a:buAutoNum type="arabicParenR"/>
              <a:defRPr/>
            </a:pPr>
            <a:endParaRPr lang="en-US" dirty="0"/>
          </a:p>
          <a:p>
            <a:pPr indent="-342900">
              <a:buClr>
                <a:schemeClr val="accent3"/>
              </a:buClr>
              <a:buFont typeface="Wingdings 2"/>
              <a:buAutoNum type="arabicParenR"/>
              <a:defRPr/>
            </a:pPr>
            <a:r>
              <a:rPr lang="en-US" dirty="0"/>
              <a:t>Metal working of bronze, especially of bells</a:t>
            </a:r>
          </a:p>
          <a:p>
            <a:pPr indent="-342900">
              <a:buClr>
                <a:schemeClr val="accent3"/>
              </a:buClr>
              <a:buFont typeface="Wingdings 2"/>
              <a:buAutoNum type="arabicParenR"/>
              <a:defRPr/>
            </a:pPr>
            <a:endParaRPr lang="en-US" dirty="0"/>
          </a:p>
          <a:p>
            <a:pPr indent="-342900">
              <a:buClr>
                <a:schemeClr val="accent3"/>
              </a:buClr>
              <a:buFont typeface="Wingdings 2"/>
              <a:buAutoNum type="arabicParenR"/>
              <a:defRPr/>
            </a:pPr>
            <a:r>
              <a:rPr lang="en-US" dirty="0"/>
              <a:t>Wet rice agriculture</a:t>
            </a:r>
          </a:p>
          <a:p>
            <a:pPr indent="-342900">
              <a:buClr>
                <a:schemeClr val="accent3"/>
              </a:buClr>
              <a:buFont typeface="Wingdings 2"/>
              <a:buAutoNum type="arabicParenR"/>
              <a:defRPr/>
            </a:pPr>
            <a:endParaRPr lang="en-US" dirty="0"/>
          </a:p>
          <a:p>
            <a:pPr indent="-342900">
              <a:buClr>
                <a:schemeClr val="accent3"/>
              </a:buClr>
              <a:buNone/>
              <a:defRPr/>
            </a:pPr>
            <a:r>
              <a:rPr lang="en-US" sz="1050" dirty="0"/>
              <a:t>http://</a:t>
            </a:r>
            <a:r>
              <a:rPr lang="en-US" sz="1050" dirty="0" smtClean="0"/>
              <a:t>www.interculturaljapan.com/wordpress/wp-includes/images/pics/toro.jpg</a:t>
            </a:r>
          </a:p>
          <a:p>
            <a:pPr indent="-342900">
              <a:buClr>
                <a:schemeClr val="accent3"/>
              </a:buClr>
              <a:buNone/>
              <a:defRPr/>
            </a:pPr>
            <a:r>
              <a:rPr lang="en-US" sz="1050" dirty="0" smtClean="0"/>
              <a:t>www.metmuseum.org</a:t>
            </a:r>
            <a:endParaRPr lang="en-US" sz="1050" dirty="0"/>
          </a:p>
        </p:txBody>
      </p:sp>
      <p:pic>
        <p:nvPicPr>
          <p:cNvPr id="5"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5181600" y="990600"/>
            <a:ext cx="3419475" cy="2735580"/>
          </a:xfrm>
          <a:noFill/>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95783"/>
            <a:ext cx="1828800" cy="295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236" y="4038600"/>
            <a:ext cx="2006967" cy="199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292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Kofun</a:t>
            </a:r>
            <a:r>
              <a:rPr lang="en-US" dirty="0" smtClean="0"/>
              <a:t> (Tomb) Period</a:t>
            </a:r>
            <a:endParaRPr lang="en-US" dirty="0"/>
          </a:p>
        </p:txBody>
      </p:sp>
      <p:sp>
        <p:nvSpPr>
          <p:cNvPr id="3" name="Content Placeholder 2"/>
          <p:cNvSpPr>
            <a:spLocks noGrp="1"/>
          </p:cNvSpPr>
          <p:nvPr>
            <p:ph sz="quarter" idx="13"/>
          </p:nvPr>
        </p:nvSpPr>
        <p:spPr>
          <a:xfrm>
            <a:off x="1042416" y="2313432"/>
            <a:ext cx="3419856" cy="4087368"/>
          </a:xfrm>
        </p:spPr>
        <p:txBody>
          <a:bodyPr>
            <a:normAutofit fontScale="62500" lnSpcReduction="20000"/>
          </a:bodyPr>
          <a:lstStyle/>
          <a:p>
            <a:pPr>
              <a:buClr>
                <a:schemeClr val="accent3"/>
              </a:buClr>
              <a:buNone/>
              <a:defRPr/>
            </a:pPr>
            <a:r>
              <a:rPr lang="en-US" dirty="0"/>
              <a:t>300 CE – 550 CE</a:t>
            </a:r>
          </a:p>
          <a:p>
            <a:pPr>
              <a:buClr>
                <a:schemeClr val="accent3"/>
              </a:buClr>
              <a:buNone/>
              <a:defRPr/>
            </a:pPr>
            <a:endParaRPr lang="en-US" dirty="0"/>
          </a:p>
          <a:p>
            <a:pPr>
              <a:buClr>
                <a:schemeClr val="accent3"/>
              </a:buClr>
              <a:buNone/>
              <a:defRPr/>
            </a:pPr>
            <a:r>
              <a:rPr lang="en-US" dirty="0"/>
              <a:t>3 major advances:</a:t>
            </a:r>
          </a:p>
          <a:p>
            <a:pPr>
              <a:buClr>
                <a:schemeClr val="accent3"/>
              </a:buClr>
              <a:buNone/>
              <a:defRPr/>
            </a:pPr>
            <a:endParaRPr lang="en-US" dirty="0"/>
          </a:p>
          <a:p>
            <a:pPr indent="-342900">
              <a:buClr>
                <a:schemeClr val="accent3"/>
              </a:buClr>
              <a:buFont typeface="Wingdings 2"/>
              <a:buAutoNum type="arabicParenR"/>
              <a:defRPr/>
            </a:pPr>
            <a:r>
              <a:rPr lang="en-US" dirty="0"/>
              <a:t>Pottery wheel imported from Korean peninsula cultures</a:t>
            </a:r>
          </a:p>
          <a:p>
            <a:pPr indent="-342900">
              <a:buClr>
                <a:schemeClr val="accent3"/>
              </a:buClr>
              <a:buFont typeface="Wingdings 2"/>
              <a:buAutoNum type="arabicParenR"/>
              <a:defRPr/>
            </a:pPr>
            <a:endParaRPr lang="en-US" dirty="0"/>
          </a:p>
          <a:p>
            <a:pPr indent="-342900">
              <a:buClr>
                <a:schemeClr val="accent3"/>
              </a:buClr>
              <a:buFont typeface="Wingdings 2"/>
              <a:buAutoNum type="arabicParenR"/>
              <a:defRPr/>
            </a:pPr>
            <a:r>
              <a:rPr lang="en-US" dirty="0"/>
              <a:t>Enormous tombs (</a:t>
            </a:r>
            <a:r>
              <a:rPr lang="en-US" i="1" dirty="0" err="1"/>
              <a:t>kofun</a:t>
            </a:r>
            <a:r>
              <a:rPr lang="en-US" dirty="0"/>
              <a:t> </a:t>
            </a:r>
            <a:r>
              <a:rPr lang="ja-JP" altLang="en-US" dirty="0"/>
              <a:t>古墳</a:t>
            </a:r>
            <a:r>
              <a:rPr lang="en-US" dirty="0"/>
              <a:t>) with figurines (</a:t>
            </a:r>
            <a:r>
              <a:rPr lang="en-US" i="1" dirty="0" err="1"/>
              <a:t>haniwa</a:t>
            </a:r>
            <a:r>
              <a:rPr lang="en-US" dirty="0"/>
              <a:t> </a:t>
            </a:r>
            <a:r>
              <a:rPr lang="ja-JP" altLang="en-US" dirty="0"/>
              <a:t>埴輪</a:t>
            </a:r>
            <a:r>
              <a:rPr lang="en-US" dirty="0"/>
              <a:t>), body typically seated and facing east</a:t>
            </a:r>
          </a:p>
          <a:p>
            <a:pPr indent="-342900">
              <a:buClr>
                <a:schemeClr val="accent3"/>
              </a:buClr>
              <a:buFont typeface="Wingdings 2"/>
              <a:buAutoNum type="arabicParenR"/>
              <a:defRPr/>
            </a:pPr>
            <a:endParaRPr lang="en-US" dirty="0"/>
          </a:p>
          <a:p>
            <a:pPr indent="-342900">
              <a:buClr>
                <a:schemeClr val="accent3"/>
              </a:buClr>
              <a:buFont typeface="Wingdings 2"/>
              <a:buAutoNum type="arabicParenR"/>
              <a:defRPr/>
            </a:pPr>
            <a:r>
              <a:rPr lang="en-US" dirty="0"/>
              <a:t>Sustained contact with continental culture, especially China, via envoys</a:t>
            </a:r>
          </a:p>
          <a:p>
            <a:pPr indent="-342900">
              <a:buClr>
                <a:schemeClr val="accent3"/>
              </a:buClr>
              <a:buFont typeface="Wingdings 2"/>
              <a:buAutoNum type="arabicParenR"/>
              <a:defRPr/>
            </a:pPr>
            <a:endParaRPr lang="en-US" dirty="0"/>
          </a:p>
          <a:p>
            <a:pPr indent="-342900">
              <a:buClr>
                <a:schemeClr val="accent3"/>
              </a:buClr>
              <a:buNone/>
              <a:defRPr/>
            </a:pPr>
            <a:r>
              <a:rPr lang="en-US" sz="1100" dirty="0"/>
              <a:t>http://</a:t>
            </a:r>
            <a:r>
              <a:rPr lang="en-US" sz="1100" dirty="0" smtClean="0"/>
              <a:t>www.crystalinks.com/japantomb.jpg</a:t>
            </a:r>
            <a:endParaRPr lang="en-US" dirty="0" smtClean="0"/>
          </a:p>
          <a:p>
            <a:pPr indent="-342900">
              <a:buClr>
                <a:schemeClr val="accent3"/>
              </a:buClr>
              <a:buNone/>
              <a:defRPr/>
            </a:pPr>
            <a:r>
              <a:rPr lang="en-US" sz="1100" dirty="0" smtClean="0"/>
              <a:t>www.metmuseum.org</a:t>
            </a:r>
          </a:p>
          <a:p>
            <a:pPr indent="-342900">
              <a:buClr>
                <a:schemeClr val="accent3"/>
              </a:buClr>
              <a:buNone/>
              <a:defRPr/>
            </a:pPr>
            <a:r>
              <a:rPr lang="en-US" sz="1100" dirty="0"/>
              <a:t>http://suisin.jimu.kyushu-u.ac.jp</a:t>
            </a:r>
          </a:p>
        </p:txBody>
      </p:sp>
      <p:pic>
        <p:nvPicPr>
          <p:cNvPr id="5"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6477000" y="838200"/>
            <a:ext cx="2114550" cy="2114550"/>
          </a:xfrm>
          <a:noFill/>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24200"/>
            <a:ext cx="22860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5063" y="3276600"/>
            <a:ext cx="2618937"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278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notice?</a:t>
            </a:r>
            <a:endParaRPr lang="en-US" dirty="0"/>
          </a:p>
        </p:txBody>
      </p:sp>
      <p:sp>
        <p:nvSpPr>
          <p:cNvPr id="3" name="Content Placeholder 2"/>
          <p:cNvSpPr>
            <a:spLocks noGrp="1"/>
          </p:cNvSpPr>
          <p:nvPr>
            <p:ph idx="1"/>
          </p:nvPr>
        </p:nvSpPr>
        <p:spPr>
          <a:xfrm>
            <a:off x="609600" y="2323652"/>
            <a:ext cx="7620000" cy="4000948"/>
          </a:xfrm>
        </p:spPr>
        <p:txBody>
          <a:bodyPr>
            <a:normAutofit fontScale="85000" lnSpcReduction="20000"/>
          </a:bodyPr>
          <a:lstStyle/>
          <a:p>
            <a:r>
              <a:rPr lang="en-US" dirty="0"/>
              <a:t>Who is making or recording the ‘history’?</a:t>
            </a:r>
          </a:p>
          <a:p>
            <a:r>
              <a:rPr lang="en-US" dirty="0"/>
              <a:t>How would you describe the voice of the recorders? Mystical? Informed? Decisive? Inquisitive? Authoritative? Annoyed? Reverent? Etc…</a:t>
            </a:r>
          </a:p>
          <a:p>
            <a:r>
              <a:rPr lang="en-US" dirty="0"/>
              <a:t>What is important for them to know and record? What do they spend the most space and time writing down? Do you find anything ‘missing,’ from your point of view?</a:t>
            </a:r>
          </a:p>
          <a:p>
            <a:r>
              <a:rPr lang="en-US" dirty="0"/>
              <a:t>What sorts of things do you see them paying special attention to? What do you see them glossing over or ignoring?</a:t>
            </a:r>
          </a:p>
          <a:p>
            <a:r>
              <a:rPr lang="en-US" dirty="0"/>
              <a:t>What sorts of biases and cultural assumptions might these concentrations of interest reveal?</a:t>
            </a:r>
          </a:p>
          <a:p>
            <a:r>
              <a:rPr lang="en-US" dirty="0"/>
              <a:t>How might these assumptions and biases be affecting the recording and interpretation of ‘history’?</a:t>
            </a:r>
          </a:p>
          <a:p>
            <a:pPr marL="68580" indent="0">
              <a:buNone/>
            </a:pPr>
            <a:endParaRPr lang="en-US" dirty="0"/>
          </a:p>
        </p:txBody>
      </p:sp>
    </p:spTree>
    <p:extLst>
      <p:ext uri="{BB962C8B-B14F-4D97-AF65-F5344CB8AC3E}">
        <p14:creationId xmlns:p14="http://schemas.microsoft.com/office/powerpoint/2010/main" val="1782103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2: Chinese Envoys’ Records</a:t>
            </a:r>
            <a:endParaRPr lang="en-US" dirty="0"/>
          </a:p>
        </p:txBody>
      </p:sp>
      <p:sp>
        <p:nvSpPr>
          <p:cNvPr id="3" name="Text Placeholder 2"/>
          <p:cNvSpPr>
            <a:spLocks noGrp="1"/>
          </p:cNvSpPr>
          <p:nvPr>
            <p:ph type="body" idx="1"/>
          </p:nvPr>
        </p:nvSpPr>
        <p:spPr/>
        <p:txBody>
          <a:bodyPr/>
          <a:lstStyle/>
          <a:p>
            <a:r>
              <a:rPr lang="en-US" dirty="0" smtClean="0"/>
              <a:t>Excerpts from “History of the Kingdom of Wei” (ca. 297), from Wm. Theodore </a:t>
            </a:r>
            <a:r>
              <a:rPr lang="en-US" dirty="0" err="1" smtClean="0"/>
              <a:t>deBary</a:t>
            </a:r>
            <a:r>
              <a:rPr lang="en-US" dirty="0" smtClean="0"/>
              <a:t>, ed</a:t>
            </a:r>
            <a:r>
              <a:rPr lang="en-US" i="1" dirty="0" smtClean="0"/>
              <a:t>. Sources of Japanese Tradition</a:t>
            </a:r>
            <a:r>
              <a:rPr lang="en-US" dirty="0" smtClean="0"/>
              <a:t>. New York: Columbia University Press, 1958. </a:t>
            </a:r>
            <a:r>
              <a:rPr lang="en-US" dirty="0" err="1" smtClean="0"/>
              <a:t>Pp</a:t>
            </a:r>
            <a:r>
              <a:rPr lang="en-US" dirty="0" smtClean="0"/>
              <a:t> 3-12. </a:t>
            </a:r>
            <a:endParaRPr lang="en-US" dirty="0"/>
          </a:p>
        </p:txBody>
      </p:sp>
    </p:spTree>
    <p:extLst>
      <p:ext uri="{BB962C8B-B14F-4D97-AF65-F5344CB8AC3E}">
        <p14:creationId xmlns:p14="http://schemas.microsoft.com/office/powerpoint/2010/main" val="645387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appearance of Japan in Chinese records is ca. 57 </a:t>
            </a:r>
            <a:r>
              <a:rPr lang="en-US" dirty="0" err="1" smtClean="0"/>
              <a:t>ce</a:t>
            </a:r>
            <a:endParaRPr lang="en-US" dirty="0"/>
          </a:p>
        </p:txBody>
      </p:sp>
      <p:sp>
        <p:nvSpPr>
          <p:cNvPr id="3" name="Text Placeholder 2"/>
          <p:cNvSpPr>
            <a:spLocks noGrp="1"/>
          </p:cNvSpPr>
          <p:nvPr>
            <p:ph type="body" idx="1"/>
          </p:nvPr>
        </p:nvSpPr>
        <p:spPr>
          <a:xfrm>
            <a:off x="1295400" y="2209800"/>
            <a:ext cx="3173859" cy="745971"/>
          </a:xfrm>
        </p:spPr>
        <p:txBody>
          <a:bodyPr>
            <a:normAutofit fontScale="92500" lnSpcReduction="10000"/>
          </a:bodyPr>
          <a:lstStyle/>
          <a:p>
            <a:r>
              <a:rPr lang="en-US" dirty="0" smtClean="0"/>
              <a:t>On the Japanese archipelago we have:</a:t>
            </a:r>
            <a:endParaRPr lang="en-US" dirty="0"/>
          </a:p>
        </p:txBody>
      </p:sp>
      <p:sp>
        <p:nvSpPr>
          <p:cNvPr id="4" name="Content Placeholder 3"/>
          <p:cNvSpPr>
            <a:spLocks noGrp="1"/>
          </p:cNvSpPr>
          <p:nvPr>
            <p:ph sz="half" idx="2"/>
          </p:nvPr>
        </p:nvSpPr>
        <p:spPr/>
        <p:txBody>
          <a:bodyPr/>
          <a:lstStyle/>
          <a:p>
            <a:r>
              <a:rPr lang="en-US" sz="1800" dirty="0"/>
              <a:t>We’re in the middle of the Yayoi period so….</a:t>
            </a:r>
          </a:p>
          <a:p>
            <a:pPr marL="68580" indent="0">
              <a:buNone/>
            </a:pPr>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smtClean="0"/>
              <a:t>On the Chinese continent, we have:</a:t>
            </a:r>
            <a:endParaRPr lang="en-US" dirty="0"/>
          </a:p>
        </p:txBody>
      </p:sp>
      <p:sp>
        <p:nvSpPr>
          <p:cNvPr id="6" name="Content Placeholder 5"/>
          <p:cNvSpPr>
            <a:spLocks noGrp="1"/>
          </p:cNvSpPr>
          <p:nvPr>
            <p:ph sz="quarter" idx="4"/>
          </p:nvPr>
        </p:nvSpPr>
        <p:spPr>
          <a:xfrm>
            <a:off x="4645152" y="2974694"/>
            <a:ext cx="3419856" cy="3502306"/>
          </a:xfrm>
        </p:spPr>
        <p:txBody>
          <a:bodyPr>
            <a:normAutofit fontScale="77500" lnSpcReduction="20000"/>
          </a:bodyPr>
          <a:lstStyle/>
          <a:p>
            <a:pPr marL="274320">
              <a:buClr>
                <a:schemeClr val="accent3"/>
              </a:buClr>
              <a:buFont typeface="Wingdings 2"/>
              <a:buChar char=""/>
              <a:defRPr/>
            </a:pPr>
            <a:r>
              <a:rPr lang="en-US" dirty="0"/>
              <a:t>A written language</a:t>
            </a:r>
          </a:p>
          <a:p>
            <a:pPr marL="274320">
              <a:buClr>
                <a:schemeClr val="accent3"/>
              </a:buClr>
              <a:buFont typeface="Wingdings 2"/>
              <a:buChar char=""/>
              <a:defRPr/>
            </a:pPr>
            <a:r>
              <a:rPr lang="en-US" dirty="0"/>
              <a:t>A tradition of recorded history and philosophy</a:t>
            </a:r>
          </a:p>
          <a:p>
            <a:pPr marL="274320">
              <a:buClr>
                <a:schemeClr val="accent3"/>
              </a:buClr>
              <a:buFont typeface="Wingdings 2"/>
              <a:buChar char=""/>
              <a:defRPr/>
            </a:pPr>
            <a:r>
              <a:rPr lang="en-US" dirty="0"/>
              <a:t>An established system of state (expansion/tribute)</a:t>
            </a:r>
          </a:p>
          <a:p>
            <a:pPr marL="274320">
              <a:buClr>
                <a:schemeClr val="accent3"/>
              </a:buClr>
              <a:buFont typeface="Wingdings 2"/>
              <a:buChar char=""/>
              <a:defRPr/>
            </a:pPr>
            <a:r>
              <a:rPr lang="en-US" dirty="0"/>
              <a:t>A sense of itself as a cohesive culture</a:t>
            </a:r>
          </a:p>
          <a:p>
            <a:pPr marL="274320">
              <a:buClr>
                <a:schemeClr val="accent3"/>
              </a:buClr>
              <a:buFont typeface="Wingdings 2"/>
              <a:buChar char=""/>
              <a:defRPr/>
            </a:pPr>
            <a:r>
              <a:rPr lang="en-US" dirty="0"/>
              <a:t>Technology and diplomatic skills enough to maintain extensive cultural contact throughout </a:t>
            </a:r>
            <a:r>
              <a:rPr lang="en-US" dirty="0" smtClean="0"/>
              <a:t>Asia</a:t>
            </a:r>
          </a:p>
          <a:p>
            <a:pPr marL="0" indent="0">
              <a:buClr>
                <a:schemeClr val="accent3"/>
              </a:buClr>
              <a:buNone/>
              <a:defRPr/>
            </a:pPr>
            <a:r>
              <a:rPr lang="en-US" sz="1300" dirty="0" smtClean="0"/>
              <a:t>www.japantimes.co.jp/images/photos2005/nn20050418a3a.jpg</a:t>
            </a:r>
            <a:endParaRPr lang="en-US" sz="1300" dirty="0"/>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10145" y="3657600"/>
            <a:ext cx="2171700" cy="2819400"/>
          </a:xfrm>
          <a:prstGeom prst="rect">
            <a:avLst/>
          </a:prstGeom>
          <a:noFill/>
        </p:spPr>
      </p:pic>
    </p:spTree>
    <p:extLst>
      <p:ext uri="{BB962C8B-B14F-4D97-AF65-F5344CB8AC3E}">
        <p14:creationId xmlns:p14="http://schemas.microsoft.com/office/powerpoint/2010/main" val="2579684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Objectives:</a:t>
            </a:r>
            <a:endParaRPr lang="en-US" dirty="0"/>
          </a:p>
        </p:txBody>
      </p:sp>
      <p:sp>
        <p:nvSpPr>
          <p:cNvPr id="3" name="Content Placeholder 2"/>
          <p:cNvSpPr>
            <a:spLocks noGrp="1"/>
          </p:cNvSpPr>
          <p:nvPr>
            <p:ph idx="1"/>
          </p:nvPr>
        </p:nvSpPr>
        <p:spPr>
          <a:xfrm>
            <a:off x="1043492" y="1752600"/>
            <a:ext cx="6777317" cy="4419600"/>
          </a:xfrm>
        </p:spPr>
        <p:txBody>
          <a:bodyPr>
            <a:normAutofit fontScale="85000" lnSpcReduction="20000"/>
          </a:bodyPr>
          <a:lstStyle/>
          <a:p>
            <a:r>
              <a:rPr lang="en-US" dirty="0" smtClean="0"/>
              <a:t>Explore the concept of historiography in an accessible and useful way.</a:t>
            </a:r>
          </a:p>
          <a:p>
            <a:r>
              <a:rPr lang="en-US" dirty="0" smtClean="0"/>
              <a:t>Introduce materials that can be used to bring historiographical concepts into the classroom.</a:t>
            </a:r>
          </a:p>
          <a:p>
            <a:r>
              <a:rPr lang="en-US" dirty="0" smtClean="0"/>
              <a:t>Examine source materials and supplementary materials closely.</a:t>
            </a:r>
          </a:p>
          <a:p>
            <a:r>
              <a:rPr lang="en-US" dirty="0" smtClean="0"/>
              <a:t>Provide a bibliography for examining the topic more closely.</a:t>
            </a:r>
          </a:p>
          <a:p>
            <a:r>
              <a:rPr lang="en-US" dirty="0" smtClean="0"/>
              <a:t>Create an experiential, hands-on learning situation.</a:t>
            </a:r>
          </a:p>
          <a:p>
            <a:r>
              <a:rPr lang="en-US" dirty="0" smtClean="0"/>
              <a:t>Analyze the process of making history, with the question of Japan’s origins as a test case.</a:t>
            </a:r>
          </a:p>
          <a:p>
            <a:r>
              <a:rPr lang="en-US" dirty="0" smtClean="0"/>
              <a:t>Encourage engaged curiosity among students with respect to primary texts and to the process of making history. </a:t>
            </a:r>
            <a:endParaRPr lang="en-US" dirty="0"/>
          </a:p>
        </p:txBody>
      </p:sp>
    </p:spTree>
    <p:extLst>
      <p:ext uri="{BB962C8B-B14F-4D97-AF65-F5344CB8AC3E}">
        <p14:creationId xmlns:p14="http://schemas.microsoft.com/office/powerpoint/2010/main" val="2417164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772400" cy="5791200"/>
          </a:xfrm>
        </p:spPr>
        <p:txBody>
          <a:bodyPr>
            <a:normAutofit fontScale="92500" lnSpcReduction="10000"/>
          </a:bodyPr>
          <a:lstStyle/>
          <a:p>
            <a:pPr marL="68580" indent="0">
              <a:buNone/>
            </a:pPr>
            <a:r>
              <a:rPr lang="en-US" dirty="0" smtClean="0">
                <a:latin typeface="Times New Roman" pitchFamily="18" charset="0"/>
                <a:cs typeface="Times New Roman" pitchFamily="18" charset="0"/>
              </a:rPr>
              <a:t>   “The people of </a:t>
            </a:r>
            <a:r>
              <a:rPr lang="en-US" dirty="0" err="1" smtClean="0">
                <a:latin typeface="Times New Roman" pitchFamily="18" charset="0"/>
                <a:cs typeface="Times New Roman" pitchFamily="18" charset="0"/>
              </a:rPr>
              <a:t>Wa</a:t>
            </a:r>
            <a:r>
              <a:rPr lang="en-US" dirty="0" smtClean="0">
                <a:latin typeface="Times New Roman" pitchFamily="18" charset="0"/>
                <a:cs typeface="Times New Roman" pitchFamily="18" charset="0"/>
              </a:rPr>
              <a:t> dwell in the middle of the ocean on the mountainous islands southeast of Tai-fang. They formerly comprised more than 100 communities. During [an earlier] dynasty, [</a:t>
            </a:r>
            <a:r>
              <a:rPr lang="en-US" dirty="0" err="1" smtClean="0">
                <a:latin typeface="Times New Roman" pitchFamily="18" charset="0"/>
                <a:cs typeface="Times New Roman" pitchFamily="18" charset="0"/>
              </a:rPr>
              <a:t>Wa</a:t>
            </a:r>
            <a:r>
              <a:rPr lang="en-US" dirty="0" smtClean="0">
                <a:latin typeface="Times New Roman" pitchFamily="18" charset="0"/>
                <a:cs typeface="Times New Roman" pitchFamily="18" charset="0"/>
              </a:rPr>
              <a:t>] envoys appeared at the court; today, 30 of their communities maintain intercourse with us through envoys and scribes….</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 land of </a:t>
            </a:r>
            <a:r>
              <a:rPr lang="en-US" dirty="0" err="1" smtClean="0">
                <a:latin typeface="Times New Roman" pitchFamily="18" charset="0"/>
                <a:cs typeface="Times New Roman" pitchFamily="18" charset="0"/>
              </a:rPr>
              <a:t>Wa</a:t>
            </a:r>
            <a:r>
              <a:rPr lang="en-US" dirty="0" smtClean="0">
                <a:latin typeface="Times New Roman" pitchFamily="18" charset="0"/>
                <a:cs typeface="Times New Roman" pitchFamily="18" charset="0"/>
              </a:rPr>
              <a:t> is warm and mild. In winter as in summer the people live on raw vegetables and go about barefooted. They have houses; father and mother, elder and younger, sleep separately. They smear their bodies with pink and scarlet, just as [we] use powder. They serve food on bamboo and wooden trays, helping themselves with their fingers. When a person dies, they prepare a single coffin, without an outer one. They cover the graves with earth to make a mound. When death occurs, mourning is observed for more than 10 days, during which period they eat no meat. The head mourners wail and lament, while friends sing, dance, and drink liquor. When the funeral is over, all members of the family go into the water to cleanse themselves in a bath of purification.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45233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772400" cy="5791200"/>
          </a:xfrm>
        </p:spPr>
        <p:txBody>
          <a:bodyPr>
            <a:normAutofit fontScale="85000" lnSpcReduction="10000"/>
          </a:bodyPr>
          <a:lstStyle/>
          <a:p>
            <a:pPr marL="68580" indent="0">
              <a:buNone/>
            </a:pPr>
            <a:r>
              <a:rPr lang="en-US" dirty="0" smtClean="0">
                <a:latin typeface="Times New Roman" pitchFamily="18" charset="0"/>
                <a:cs typeface="Times New Roman" pitchFamily="18" charset="0"/>
              </a:rPr>
              <a:t>    When they go on voyages across the sea to visit China, they always select a man who does not comb his hair, does not rid himself of fleas, lets his clothing get as dirty as it will, does not eat meat, and does not lie with women. This man behaves like a mourner and is known as the ‘mourning keeper.’ When the voyage meets with good fortune, they all lavish on him slaves and other valuables. In case there is disease or some mishap, they kill him, saying that he was not scrupulous in keeping the taboos….</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Whenever they undertake an enterprise or a journey and a discussion arises, they bake bones and divine in order to tell whether fortune will be good or bad. First they announce the object of divination, using the same manner of speech as in [our practice of ] tortoise shell divination; they then examine the cracks made by the fire to tell what is to come to pass.</a:t>
            </a:r>
          </a:p>
          <a:p>
            <a:pPr marL="68580" indent="0">
              <a:buNone/>
            </a:pPr>
            <a:r>
              <a:rPr lang="en-US" dirty="0" smtClean="0">
                <a:latin typeface="Times New Roman" pitchFamily="18" charset="0"/>
                <a:cs typeface="Times New Roman" pitchFamily="18" charset="0"/>
              </a:rPr>
              <a:t>    In their meetings and in their deportment, there is no distinction between father and son or between men and women. They are fond of liquor. In their worship, men of importance simply clap their hands instead of kneeling or bowing. The people live long, some to 100 and others enjoy 80 or 90 years. Ordinarily, men of importance have 4 or 5 wives; the lesser ones, 2 or 3. Women are not loose in morals or jealous.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80612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772400" cy="5791200"/>
          </a:xfrm>
        </p:spPr>
        <p:txBody>
          <a:bodyPr>
            <a:normAutofit fontScale="92500" lnSpcReduction="10000"/>
          </a:bodyPr>
          <a:lstStyle/>
          <a:p>
            <a:pPr marL="68580" indent="0">
              <a:buNone/>
            </a:pPr>
            <a:r>
              <a:rPr lang="en-US" dirty="0" smtClean="0">
                <a:latin typeface="Times New Roman" pitchFamily="18" charset="0"/>
                <a:cs typeface="Times New Roman" pitchFamily="18" charset="0"/>
              </a:rPr>
              <a:t>In the case of violation of the law, the light offender loses his wife and children by confiscation; as for the grave offender, the members of his household and also his kinsmen are exterminated. There are class distinctions among the people and some men are vassals of others. Taxes are collected. There are granaries as well as markets in each province, where necessaries are exchanged under the supervision of </a:t>
            </a:r>
            <a:r>
              <a:rPr lang="en-US" dirty="0" err="1" smtClean="0">
                <a:latin typeface="Times New Roman" pitchFamily="18" charset="0"/>
                <a:cs typeface="Times New Roman" pitchFamily="18" charset="0"/>
              </a:rPr>
              <a:t>Wa</a:t>
            </a:r>
            <a:r>
              <a:rPr lang="en-US" dirty="0" smtClean="0">
                <a:latin typeface="Times New Roman" pitchFamily="18" charset="0"/>
                <a:cs typeface="Times New Roman" pitchFamily="18" charset="0"/>
              </a:rPr>
              <a:t> officials….</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 country formerly had a man as ruler. For some 70 or 80 years after that there were disturbances and warfare. Thereupon the people agreed upon a woman for their ruler. Her name was </a:t>
            </a:r>
            <a:r>
              <a:rPr lang="en-US" dirty="0" err="1" smtClean="0">
                <a:latin typeface="Times New Roman" pitchFamily="18" charset="0"/>
                <a:cs typeface="Times New Roman" pitchFamily="18" charset="0"/>
              </a:rPr>
              <a:t>Pimiko</a:t>
            </a:r>
            <a:r>
              <a:rPr lang="en-US" dirty="0" smtClean="0">
                <a:latin typeface="Times New Roman" pitchFamily="18" charset="0"/>
                <a:cs typeface="Times New Roman" pitchFamily="18" charset="0"/>
              </a:rPr>
              <a:t>. She occupied herself with magic and sorcery, bewitching the people. Though mature in age, she remained unmarried. She had a younger brother who assisted her in ruling the country. After she became the ruler, there were few who saw her. She had 1000 women as attendants, but only 1 man. He served her food and drink and acted as a medium of communication. She resided in a palace surrounded by towers and stockades, with armed guards in a state of constant vigilance….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23338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772400" cy="5791200"/>
          </a:xfrm>
        </p:spPr>
        <p:txBody>
          <a:bodyPr>
            <a:normAutofit fontScale="92500" lnSpcReduction="10000"/>
          </a:bodyPr>
          <a:lstStyle/>
          <a:p>
            <a:pPr marL="68580" indent="0">
              <a:buNone/>
            </a:pPr>
            <a:r>
              <a:rPr lang="en-US" dirty="0" smtClean="0">
                <a:latin typeface="Times New Roman" pitchFamily="18" charset="0"/>
                <a:cs typeface="Times New Roman" pitchFamily="18" charset="0"/>
              </a:rPr>
              <a:t>   In the 6</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month of the second year of </a:t>
            </a:r>
            <a:r>
              <a:rPr lang="en-US" dirty="0" err="1" smtClean="0">
                <a:latin typeface="Times New Roman" pitchFamily="18" charset="0"/>
                <a:cs typeface="Times New Roman" pitchFamily="18" charset="0"/>
              </a:rPr>
              <a:t>Ching-ch’u</a:t>
            </a:r>
            <a:r>
              <a:rPr lang="en-US" dirty="0" smtClean="0">
                <a:latin typeface="Times New Roman" pitchFamily="18" charset="0"/>
                <a:cs typeface="Times New Roman" pitchFamily="18" charset="0"/>
              </a:rPr>
              <a:t> [238] the Queen of </a:t>
            </a:r>
            <a:r>
              <a:rPr lang="en-US" dirty="0" err="1" smtClean="0">
                <a:latin typeface="Times New Roman" pitchFamily="18" charset="0"/>
                <a:cs typeface="Times New Roman" pitchFamily="18" charset="0"/>
              </a:rPr>
              <a:t>Wa</a:t>
            </a:r>
            <a:r>
              <a:rPr lang="en-US" dirty="0" smtClean="0">
                <a:latin typeface="Times New Roman" pitchFamily="18" charset="0"/>
                <a:cs typeface="Times New Roman" pitchFamily="18" charset="0"/>
              </a:rPr>
              <a:t> sent the grandee </a:t>
            </a:r>
            <a:r>
              <a:rPr lang="en-US" dirty="0" err="1" smtClean="0">
                <a:latin typeface="Times New Roman" pitchFamily="18" charset="0"/>
                <a:cs typeface="Times New Roman" pitchFamily="18" charset="0"/>
              </a:rPr>
              <a:t>Nashinomi</a:t>
            </a:r>
            <a:r>
              <a:rPr lang="en-US" dirty="0" smtClean="0">
                <a:latin typeface="Times New Roman" pitchFamily="18" charset="0"/>
                <a:cs typeface="Times New Roman" pitchFamily="18" charset="0"/>
              </a:rPr>
              <a:t> and others to visit [the coast of our country] where they requested permission to proceed to the Emperor’s court with tribute….</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When </a:t>
            </a:r>
            <a:r>
              <a:rPr lang="en-US" dirty="0" err="1" smtClean="0">
                <a:latin typeface="Times New Roman" pitchFamily="18" charset="0"/>
                <a:cs typeface="Times New Roman" pitchFamily="18" charset="0"/>
              </a:rPr>
              <a:t>Pimiko</a:t>
            </a:r>
            <a:r>
              <a:rPr lang="en-US" dirty="0" smtClean="0">
                <a:latin typeface="Times New Roman" pitchFamily="18" charset="0"/>
                <a:cs typeface="Times New Roman" pitchFamily="18" charset="0"/>
              </a:rPr>
              <a:t> passed away, a great mound was raised, more than 100 paces in diameter. Over 100 male and female attendants followed her to the grave. Then a king was placed on the throne, but the people would not obey him. Assassination and murder followed; more than 1000 were thus slain.</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 relative of </a:t>
            </a:r>
            <a:r>
              <a:rPr lang="en-US" dirty="0" err="1" smtClean="0">
                <a:latin typeface="Times New Roman" pitchFamily="18" charset="0"/>
                <a:cs typeface="Times New Roman" pitchFamily="18" charset="0"/>
              </a:rPr>
              <a:t>Pimiko</a:t>
            </a:r>
            <a:r>
              <a:rPr lang="en-US" dirty="0" smtClean="0">
                <a:latin typeface="Times New Roman" pitchFamily="18" charset="0"/>
                <a:cs typeface="Times New Roman" pitchFamily="18" charset="0"/>
              </a:rPr>
              <a:t> named Iyo, a girl of 13, was [then] made queen and order was restored. Cheng [the Chinese ambassador] issued a proclamation to the effect that Iyo was the ruler. Then Iyo sent a delegation of 20 under the grandee </a:t>
            </a:r>
            <a:r>
              <a:rPr lang="en-US" dirty="0" err="1" smtClean="0">
                <a:latin typeface="Times New Roman" pitchFamily="18" charset="0"/>
                <a:cs typeface="Times New Roman" pitchFamily="18" charset="0"/>
              </a:rPr>
              <a:t>Yazaku</a:t>
            </a:r>
            <a:r>
              <a:rPr lang="en-US" dirty="0" smtClean="0">
                <a:latin typeface="Times New Roman" pitchFamily="18" charset="0"/>
                <a:cs typeface="Times New Roman" pitchFamily="18" charset="0"/>
              </a:rPr>
              <a:t>, General of the Imperial Guard, to accompany Cheng home [to China]. The delegation visited the capital and presented 30 male and female slaves. It also offered to the court 5000 white gems and 2 pieces of carved jade, as well as 20 pieces of brocade with variegated designs.”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78253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notice?</a:t>
            </a:r>
            <a:endParaRPr lang="en-US" dirty="0"/>
          </a:p>
        </p:txBody>
      </p:sp>
      <p:sp>
        <p:nvSpPr>
          <p:cNvPr id="3" name="Content Placeholder 2"/>
          <p:cNvSpPr>
            <a:spLocks noGrp="1"/>
          </p:cNvSpPr>
          <p:nvPr>
            <p:ph idx="1"/>
          </p:nvPr>
        </p:nvSpPr>
        <p:spPr>
          <a:xfrm>
            <a:off x="609600" y="2323652"/>
            <a:ext cx="7620000" cy="4000948"/>
          </a:xfrm>
        </p:spPr>
        <p:txBody>
          <a:bodyPr>
            <a:normAutofit fontScale="85000" lnSpcReduction="20000"/>
          </a:bodyPr>
          <a:lstStyle/>
          <a:p>
            <a:r>
              <a:rPr lang="en-US" dirty="0"/>
              <a:t>Who is making or recording the ‘history’?</a:t>
            </a:r>
          </a:p>
          <a:p>
            <a:r>
              <a:rPr lang="en-US" dirty="0"/>
              <a:t>How would you describe the voice of the recorders? Mystical? Informed? Decisive? Inquisitive? Authoritative? Annoyed? Reverent? Etc…</a:t>
            </a:r>
          </a:p>
          <a:p>
            <a:r>
              <a:rPr lang="en-US" dirty="0"/>
              <a:t>What is important for them to know and record? What do they spend the most space and time writing down? Do you find anything ‘missing,’ from your point of view?</a:t>
            </a:r>
          </a:p>
          <a:p>
            <a:r>
              <a:rPr lang="en-US" dirty="0"/>
              <a:t>What sorts of things do you see them paying special attention to? What do you see them glossing over or ignoring?</a:t>
            </a:r>
          </a:p>
          <a:p>
            <a:r>
              <a:rPr lang="en-US" dirty="0"/>
              <a:t>What sorts of biases and cultural assumptions might these concentrations of interest reveal?</a:t>
            </a:r>
          </a:p>
          <a:p>
            <a:r>
              <a:rPr lang="en-US" dirty="0"/>
              <a:t>How might these assumptions and biases be affecting the recording and interpretation of ‘history’?</a:t>
            </a:r>
          </a:p>
          <a:p>
            <a:pPr marL="68580" indent="0">
              <a:buNone/>
            </a:pPr>
            <a:endParaRPr lang="en-US" dirty="0"/>
          </a:p>
        </p:txBody>
      </p:sp>
    </p:spTree>
    <p:extLst>
      <p:ext uri="{BB962C8B-B14F-4D97-AF65-F5344CB8AC3E}">
        <p14:creationId xmlns:p14="http://schemas.microsoft.com/office/powerpoint/2010/main" val="3082268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3: </a:t>
            </a:r>
            <a:r>
              <a:rPr lang="en-US" dirty="0" err="1" smtClean="0"/>
              <a:t>Mytho</a:t>
            </a:r>
            <a:r>
              <a:rPr lang="en-US" dirty="0" smtClean="0"/>
              <a:t>-history</a:t>
            </a:r>
            <a:endParaRPr lang="en-US" dirty="0"/>
          </a:p>
        </p:txBody>
      </p:sp>
      <p:sp>
        <p:nvSpPr>
          <p:cNvPr id="3" name="Text Placeholder 2"/>
          <p:cNvSpPr>
            <a:spLocks noGrp="1"/>
          </p:cNvSpPr>
          <p:nvPr>
            <p:ph type="body" idx="1"/>
          </p:nvPr>
        </p:nvSpPr>
        <p:spPr/>
        <p:txBody>
          <a:bodyPr>
            <a:normAutofit lnSpcReduction="10000"/>
          </a:bodyPr>
          <a:lstStyle/>
          <a:p>
            <a:r>
              <a:rPr lang="en-US" dirty="0" smtClean="0"/>
              <a:t>Excerpts from the </a:t>
            </a:r>
            <a:r>
              <a:rPr lang="en-US" i="1" dirty="0" err="1" smtClean="0"/>
              <a:t>Kojiki</a:t>
            </a:r>
            <a:r>
              <a:rPr lang="en-US" dirty="0" smtClean="0"/>
              <a:t> [A record of ancient matters], trans. Donald </a:t>
            </a:r>
            <a:r>
              <a:rPr lang="en-US" dirty="0" err="1" smtClean="0"/>
              <a:t>Phillipi</a:t>
            </a:r>
            <a:r>
              <a:rPr lang="en-US" dirty="0" smtClean="0"/>
              <a:t>. Princeton: Princeton University Press, 1969.</a:t>
            </a:r>
          </a:p>
          <a:p>
            <a:endParaRPr lang="en-US" dirty="0" smtClean="0"/>
          </a:p>
          <a:p>
            <a:r>
              <a:rPr lang="en-US" sz="900" dirty="0" smtClean="0"/>
              <a:t>webmitologia.com/images/mitologia-japonesa-izanagi-izanami.jpg</a:t>
            </a:r>
            <a:endParaRPr lang="en-US" sz="9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838200"/>
            <a:ext cx="348138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426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924800" cy="5715000"/>
          </a:xfrm>
        </p:spPr>
        <p:txBody>
          <a:bodyPr>
            <a:normAutofit fontScale="85000" lnSpcReduction="20000"/>
          </a:bodyPr>
          <a:lstStyle/>
          <a:p>
            <a:pPr marL="68580" indent="0">
              <a:buNone/>
            </a:pPr>
            <a:r>
              <a:rPr lang="en-US" dirty="0" smtClean="0">
                <a:latin typeface="Times New Roman" pitchFamily="18" charset="0"/>
                <a:cs typeface="Times New Roman" pitchFamily="18" charset="0"/>
              </a:rPr>
              <a:t>    On the 18</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day of the 9</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month of the 4</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year of </a:t>
            </a:r>
            <a:r>
              <a:rPr lang="en-US" dirty="0" err="1" smtClean="0">
                <a:latin typeface="Times New Roman" pitchFamily="18" charset="0"/>
                <a:cs typeface="Times New Roman" pitchFamily="18" charset="0"/>
              </a:rPr>
              <a:t>Wado</a:t>
            </a:r>
            <a:r>
              <a:rPr lang="en-US" dirty="0" smtClean="0">
                <a:latin typeface="Times New Roman" pitchFamily="18" charset="0"/>
                <a:cs typeface="Times New Roman" pitchFamily="18" charset="0"/>
              </a:rPr>
              <a:t> [711] , an imperial command was given to me, </a:t>
            </a:r>
            <a:r>
              <a:rPr lang="en-US" dirty="0" err="1" smtClean="0">
                <a:latin typeface="Times New Roman" pitchFamily="18" charset="0"/>
                <a:cs typeface="Times New Roman" pitchFamily="18" charset="0"/>
              </a:rPr>
              <a:t>Yasumaro</a:t>
            </a:r>
            <a:r>
              <a:rPr lang="en-US" dirty="0" smtClean="0">
                <a:latin typeface="Times New Roman" pitchFamily="18" charset="0"/>
                <a:cs typeface="Times New Roman" pitchFamily="18" charset="0"/>
              </a:rPr>
              <a:t>, to record and present the </a:t>
            </a:r>
            <a:r>
              <a:rPr lang="en-US" dirty="0" err="1" smtClean="0">
                <a:latin typeface="Times New Roman" pitchFamily="18" charset="0"/>
                <a:cs typeface="Times New Roman" pitchFamily="18" charset="0"/>
              </a:rPr>
              <a:t>Kuji</a:t>
            </a:r>
            <a:r>
              <a:rPr lang="en-US" dirty="0" smtClean="0">
                <a:latin typeface="Times New Roman" pitchFamily="18" charset="0"/>
                <a:cs typeface="Times New Roman" pitchFamily="18" charset="0"/>
              </a:rPr>
              <a:t> [‘Ancient Dicta’, an oral </a:t>
            </a:r>
            <a:r>
              <a:rPr lang="en-US" dirty="0" err="1" smtClean="0">
                <a:latin typeface="Times New Roman" pitchFamily="18" charset="0"/>
                <a:cs typeface="Times New Roman" pitchFamily="18" charset="0"/>
              </a:rPr>
              <a:t>mytho</a:t>
            </a:r>
            <a:r>
              <a:rPr lang="en-US" dirty="0" smtClean="0">
                <a:latin typeface="Times New Roman" pitchFamily="18" charset="0"/>
                <a:cs typeface="Times New Roman" pitchFamily="18" charset="0"/>
              </a:rPr>
              <a:t>-history in verse form, which was memorized by special functionaries of the court appointed for the task] learned by imperial command by </a:t>
            </a:r>
            <a:r>
              <a:rPr lang="en-US" dirty="0" err="1" smtClean="0">
                <a:latin typeface="Times New Roman" pitchFamily="18" charset="0"/>
                <a:cs typeface="Times New Roman" pitchFamily="18" charset="0"/>
              </a:rPr>
              <a:t>Piyeda</a:t>
            </a:r>
            <a:r>
              <a:rPr lang="en-US" dirty="0" smtClean="0">
                <a:latin typeface="Times New Roman" pitchFamily="18" charset="0"/>
                <a:cs typeface="Times New Roman" pitchFamily="18" charset="0"/>
              </a:rPr>
              <a:t> no Are. Reverently, in accordance with the imperial will, I chose and took them up in great detail. However, during the times of antiquity, both words and meanings were unsophisticated, and it was difficult to reduce the sentences and phrases to meaning….</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In general, the account begins with the beginning of heaven and earth and end with the reign of </a:t>
            </a:r>
            <a:r>
              <a:rPr lang="en-US" dirty="0" err="1" smtClean="0">
                <a:latin typeface="Times New Roman" pitchFamily="18" charset="0"/>
                <a:cs typeface="Times New Roman" pitchFamily="18" charset="0"/>
              </a:rPr>
              <a:t>Woparida</a:t>
            </a:r>
            <a:r>
              <a:rPr lang="en-US" dirty="0" smtClean="0">
                <a:latin typeface="Times New Roman" pitchFamily="18" charset="0"/>
                <a:cs typeface="Times New Roman" pitchFamily="18" charset="0"/>
              </a:rPr>
              <a:t> [Empress </a:t>
            </a:r>
            <a:r>
              <a:rPr lang="en-US" dirty="0" err="1" smtClean="0">
                <a:latin typeface="Times New Roman" pitchFamily="18" charset="0"/>
                <a:cs typeface="Times New Roman" pitchFamily="18" charset="0"/>
              </a:rPr>
              <a:t>Suiko</a:t>
            </a:r>
            <a:r>
              <a:rPr lang="en-US" dirty="0" smtClean="0">
                <a:latin typeface="Times New Roman" pitchFamily="18" charset="0"/>
                <a:cs typeface="Times New Roman" pitchFamily="18" charset="0"/>
              </a:rPr>
              <a:t>]…. Thus do I, </a:t>
            </a:r>
            <a:r>
              <a:rPr lang="en-US" dirty="0" err="1" smtClean="0">
                <a:latin typeface="Times New Roman" pitchFamily="18" charset="0"/>
                <a:cs typeface="Times New Roman" pitchFamily="18" charset="0"/>
              </a:rPr>
              <a:t>Yasumaro</a:t>
            </a:r>
            <a:r>
              <a:rPr lang="en-US" dirty="0" smtClean="0">
                <a:latin typeface="Times New Roman" pitchFamily="18" charset="0"/>
                <a:cs typeface="Times New Roman" pitchFamily="18" charset="0"/>
              </a:rPr>
              <a:t>, full of awe, full of fear, reverently bow my head again and again [as I submit the record of these oral histories, which now begin]….</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this time [after 7 generations of the age of the gods], the heavenly deities, all with one command, said to the 2 deities </a:t>
            </a:r>
            <a:r>
              <a:rPr lang="en-US" dirty="0" err="1" smtClean="0">
                <a:latin typeface="Times New Roman" pitchFamily="18" charset="0"/>
                <a:cs typeface="Times New Roman" pitchFamily="18" charset="0"/>
              </a:rPr>
              <a:t>Izanagai</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Izanami</a:t>
            </a:r>
            <a:r>
              <a:rPr lang="en-US" dirty="0" smtClean="0">
                <a:latin typeface="Times New Roman" pitchFamily="18" charset="0"/>
                <a:cs typeface="Times New Roman" pitchFamily="18" charset="0"/>
              </a:rPr>
              <a:t>, “Complete and solidify this drifting land!” Giving them the Heavenly Jeweled Spear, they entrusted the mission to them. Thereupon the 2 deities stood on the Heavenly Floating Bridge and, lowering the jeweled spear, stirred with it. They stirred the brine with a churning-churning sound, and when the lifted [the spear] up again, the brine dripping down from the tip of the spear piled up and became an island…. [and thus they make the islands of the Japanese archipelago].</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4872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924800" cy="5715000"/>
          </a:xfrm>
        </p:spPr>
        <p:txBody>
          <a:bodyPr>
            <a:normAutofit fontScale="85000" lnSpcReduction="20000"/>
          </a:bodyPr>
          <a:lstStyle/>
          <a:p>
            <a:pPr marL="68580" indent="0">
              <a:buNone/>
            </a:pPr>
            <a:r>
              <a:rPr lang="en-US" dirty="0" smtClean="0">
                <a:latin typeface="Times New Roman" pitchFamily="18" charset="0"/>
                <a:cs typeface="Times New Roman" pitchFamily="18" charset="0"/>
              </a:rPr>
              <a:t>  At this time [after the birth of many children between the pair], </a:t>
            </a:r>
            <a:r>
              <a:rPr lang="en-US" dirty="0" err="1" smtClean="0">
                <a:latin typeface="Times New Roman" pitchFamily="18" charset="0"/>
                <a:cs typeface="Times New Roman" pitchFamily="18" charset="0"/>
              </a:rPr>
              <a:t>Izanagi</a:t>
            </a:r>
            <a:r>
              <a:rPr lang="en-US" dirty="0" smtClean="0">
                <a:latin typeface="Times New Roman" pitchFamily="18" charset="0"/>
                <a:cs typeface="Times New Roman" pitchFamily="18" charset="0"/>
              </a:rPr>
              <a:t>, rejoicing greatly, said, “I have borne child after child, and finally in the last bearing I have obtained 3 noble children.” Then, he removed his necklace, shaking the beads on the string so that they jingled, and, giving it to </a:t>
            </a:r>
            <a:r>
              <a:rPr lang="en-US" dirty="0" err="1" smtClean="0">
                <a:latin typeface="Times New Roman" pitchFamily="18" charset="0"/>
                <a:cs typeface="Times New Roman" pitchFamily="18" charset="0"/>
              </a:rPr>
              <a:t>Amaterasu</a:t>
            </a:r>
            <a:r>
              <a:rPr lang="en-US" dirty="0" smtClean="0">
                <a:latin typeface="Times New Roman" pitchFamily="18" charset="0"/>
                <a:cs typeface="Times New Roman" pitchFamily="18" charset="0"/>
              </a:rPr>
              <a:t>, he entrusted her with a mission, saying, “You shall rule [the land during the daylight hours].” Next he said to </a:t>
            </a:r>
            <a:r>
              <a:rPr lang="en-US" dirty="0" err="1" smtClean="0">
                <a:latin typeface="Times New Roman" pitchFamily="18" charset="0"/>
                <a:cs typeface="Times New Roman" pitchFamily="18" charset="0"/>
              </a:rPr>
              <a:t>Tsukuyomi</a:t>
            </a:r>
            <a:r>
              <a:rPr lang="en-US" dirty="0" smtClean="0">
                <a:latin typeface="Times New Roman" pitchFamily="18" charset="0"/>
                <a:cs typeface="Times New Roman" pitchFamily="18" charset="0"/>
              </a:rPr>
              <a:t>, entrusting him with his mission, saying, “You shall rule the realms of night.” Next, he said to </a:t>
            </a:r>
            <a:r>
              <a:rPr lang="en-US" dirty="0" err="1" smtClean="0">
                <a:latin typeface="Times New Roman" pitchFamily="18" charset="0"/>
                <a:cs typeface="Times New Roman" pitchFamily="18" charset="0"/>
              </a:rPr>
              <a:t>Susano</a:t>
            </a:r>
            <a:r>
              <a:rPr lang="en-US" dirty="0" smtClean="0">
                <a:latin typeface="Times New Roman" pitchFamily="18" charset="0"/>
                <a:cs typeface="Times New Roman" pitchFamily="18" charset="0"/>
              </a:rPr>
              <a:t>-o, entrusting him with his mission, “You shall rule the ocean.”</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While [the other deities] ruled in obedience to the commands entrusted to them, </a:t>
            </a:r>
            <a:r>
              <a:rPr lang="en-US" dirty="0" err="1" smtClean="0">
                <a:latin typeface="Times New Roman" pitchFamily="18" charset="0"/>
                <a:cs typeface="Times New Roman" pitchFamily="18" charset="0"/>
              </a:rPr>
              <a:t>Susano</a:t>
            </a:r>
            <a:r>
              <a:rPr lang="en-US" dirty="0" smtClean="0">
                <a:latin typeface="Times New Roman" pitchFamily="18" charset="0"/>
                <a:cs typeface="Times New Roman" pitchFamily="18" charset="0"/>
              </a:rPr>
              <a:t>-o… instead wept and howled [and eventually does a bunch of nasty things like defecating in </a:t>
            </a:r>
            <a:r>
              <a:rPr lang="en-US" dirty="0" err="1" smtClean="0">
                <a:latin typeface="Times New Roman" pitchFamily="18" charset="0"/>
                <a:cs typeface="Times New Roman" pitchFamily="18" charset="0"/>
              </a:rPr>
              <a:t>Amaterasu’s</a:t>
            </a:r>
            <a:r>
              <a:rPr lang="en-US" dirty="0" smtClean="0">
                <a:latin typeface="Times New Roman" pitchFamily="18" charset="0"/>
                <a:cs typeface="Times New Roman" pitchFamily="18" charset="0"/>
              </a:rPr>
              <a:t> weaving room, busting apart her rice paddies, and flaying a horse and throwing it at her].</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this time, </a:t>
            </a:r>
            <a:r>
              <a:rPr lang="en-US" dirty="0" err="1" smtClean="0">
                <a:latin typeface="Times New Roman" pitchFamily="18" charset="0"/>
                <a:cs typeface="Times New Roman" pitchFamily="18" charset="0"/>
              </a:rPr>
              <a:t>Amaterasu</a:t>
            </a:r>
            <a:r>
              <a:rPr lang="en-US" dirty="0" smtClean="0">
                <a:latin typeface="Times New Roman" pitchFamily="18" charset="0"/>
                <a:cs typeface="Times New Roman" pitchFamily="18" charset="0"/>
              </a:rPr>
              <a:t>, seeing this, was afraid, and opening the heavenly rock-cave door, went in and shut herself inside. Then the land was completely dark, and the Central Land of the Reed Plains became completely dark. </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 deities gather a number of appealing things to try to lure her out. Two of these – a mirror and a string of jewels – go on to become 2 of the 3 imperial regalia of Japan.]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48050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924800" cy="5715000"/>
          </a:xfrm>
        </p:spPr>
        <p:txBody>
          <a:bodyPr>
            <a:normAutofit fontScale="85000" lnSpcReduction="20000"/>
          </a:bodyPr>
          <a:lstStyle/>
          <a:p>
            <a:pPr marL="6858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Tadikara</a:t>
            </a:r>
            <a:r>
              <a:rPr lang="en-US" dirty="0" smtClean="0">
                <a:latin typeface="Times New Roman" pitchFamily="18" charset="0"/>
                <a:cs typeface="Times New Roman" pitchFamily="18" charset="0"/>
              </a:rPr>
              <a:t> stood concealed beside the door [to the cave], while </a:t>
            </a:r>
            <a:r>
              <a:rPr lang="en-US" dirty="0" err="1" smtClean="0">
                <a:latin typeface="Times New Roman" pitchFamily="18" charset="0"/>
                <a:cs typeface="Times New Roman" pitchFamily="18" charset="0"/>
              </a:rPr>
              <a:t>Uzume</a:t>
            </a:r>
            <a:r>
              <a:rPr lang="en-US" dirty="0" smtClean="0">
                <a:latin typeface="Times New Roman" pitchFamily="18" charset="0"/>
                <a:cs typeface="Times New Roman" pitchFamily="18" charset="0"/>
              </a:rPr>
              <a:t> bound up her sleeves with a cord of heavenly </a:t>
            </a:r>
            <a:r>
              <a:rPr lang="en-US" dirty="0" err="1" smtClean="0">
                <a:latin typeface="Times New Roman" pitchFamily="18" charset="0"/>
                <a:cs typeface="Times New Roman" pitchFamily="18" charset="0"/>
              </a:rPr>
              <a:t>Pikage</a:t>
            </a:r>
            <a:r>
              <a:rPr lang="en-US" dirty="0" smtClean="0">
                <a:latin typeface="Times New Roman" pitchFamily="18" charset="0"/>
                <a:cs typeface="Times New Roman" pitchFamily="18" charset="0"/>
              </a:rPr>
              <a:t> vine, tied around her head a head-band of heavenly Masaki bind, bound together bundles of </a:t>
            </a:r>
            <a:r>
              <a:rPr lang="en-US" dirty="0" err="1" smtClean="0">
                <a:latin typeface="Times New Roman" pitchFamily="18" charset="0"/>
                <a:cs typeface="Times New Roman" pitchFamily="18" charset="0"/>
              </a:rPr>
              <a:t>Sasa</a:t>
            </a:r>
            <a:r>
              <a:rPr lang="en-US" dirty="0" smtClean="0">
                <a:latin typeface="Times New Roman" pitchFamily="18" charset="0"/>
                <a:cs typeface="Times New Roman" pitchFamily="18" charset="0"/>
              </a:rPr>
              <a:t> leaves to hold in her hands, and overturning a bucket before the heavenly rock-cave door, stamped resoundingly on it. Then she became divinely possessed, exposed her breasts, and pushed down her skirt-band to her genitals.</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Then… all the 800 myriad deities all laughed at once. Then </a:t>
            </a:r>
            <a:r>
              <a:rPr lang="en-US" dirty="0" err="1" smtClean="0">
                <a:latin typeface="Times New Roman" pitchFamily="18" charset="0"/>
                <a:cs typeface="Times New Roman" pitchFamily="18" charset="0"/>
              </a:rPr>
              <a:t>Amaterasu</a:t>
            </a:r>
            <a:r>
              <a:rPr lang="en-US" dirty="0" smtClean="0">
                <a:latin typeface="Times New Roman" pitchFamily="18" charset="0"/>
                <a:cs typeface="Times New Roman" pitchFamily="18" charset="0"/>
              </a:rPr>
              <a:t>, thinking this strange, opened a crack in the rock-cave door and said from within, “Because I have shut myself in, I thought the land would be dark…. But why is it that </a:t>
            </a:r>
            <a:r>
              <a:rPr lang="en-US" dirty="0" err="1" smtClean="0">
                <a:latin typeface="Times New Roman" pitchFamily="18" charset="0"/>
                <a:cs typeface="Times New Roman" pitchFamily="18" charset="0"/>
              </a:rPr>
              <a:t>Uzume</a:t>
            </a:r>
            <a:r>
              <a:rPr lang="en-US" dirty="0" smtClean="0">
                <a:latin typeface="Times New Roman" pitchFamily="18" charset="0"/>
                <a:cs typeface="Times New Roman" pitchFamily="18" charset="0"/>
              </a:rPr>
              <a:t> sings and dances, and all the 800 deities laugh?” Then </a:t>
            </a:r>
            <a:r>
              <a:rPr lang="en-US" dirty="0" err="1" smtClean="0">
                <a:latin typeface="Times New Roman" pitchFamily="18" charset="0"/>
                <a:cs typeface="Times New Roman" pitchFamily="18" charset="0"/>
              </a:rPr>
              <a:t>Uzume</a:t>
            </a:r>
            <a:r>
              <a:rPr lang="en-US" dirty="0" smtClean="0">
                <a:latin typeface="Times New Roman" pitchFamily="18" charset="0"/>
                <a:cs typeface="Times New Roman" pitchFamily="18" charset="0"/>
              </a:rPr>
              <a:t> said, “We rejoice and dance because there is a deity here superior to you.”</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While she was saying this, [the other deities] brought out the mirror and showed it to </a:t>
            </a:r>
            <a:r>
              <a:rPr lang="en-US" dirty="0" err="1" smtClean="0">
                <a:latin typeface="Times New Roman" pitchFamily="18" charset="0"/>
                <a:cs typeface="Times New Roman" pitchFamily="18" charset="0"/>
              </a:rPr>
              <a:t>Amaterasu</a:t>
            </a:r>
            <a:r>
              <a:rPr lang="en-US" dirty="0" smtClean="0">
                <a:latin typeface="Times New Roman" pitchFamily="18" charset="0"/>
                <a:cs typeface="Times New Roman" pitchFamily="18" charset="0"/>
              </a:rPr>
              <a:t>. Then </a:t>
            </a:r>
            <a:r>
              <a:rPr lang="en-US" dirty="0" err="1" smtClean="0">
                <a:latin typeface="Times New Roman" pitchFamily="18" charset="0"/>
                <a:cs typeface="Times New Roman" pitchFamily="18" charset="0"/>
              </a:rPr>
              <a:t>Amaterasu</a:t>
            </a:r>
            <a:r>
              <a:rPr lang="en-US" dirty="0" smtClean="0">
                <a:latin typeface="Times New Roman" pitchFamily="18" charset="0"/>
                <a:cs typeface="Times New Roman" pitchFamily="18" charset="0"/>
              </a:rPr>
              <a:t>… gradually came out the door… and </a:t>
            </a:r>
            <a:r>
              <a:rPr lang="en-US" dirty="0" err="1" smtClean="0">
                <a:latin typeface="Times New Roman" pitchFamily="18" charset="0"/>
                <a:cs typeface="Times New Roman" pitchFamily="18" charset="0"/>
              </a:rPr>
              <a:t>Tadikara</a:t>
            </a:r>
            <a:r>
              <a:rPr lang="en-US" dirty="0" smtClean="0">
                <a:latin typeface="Times New Roman" pitchFamily="18" charset="0"/>
                <a:cs typeface="Times New Roman" pitchFamily="18" charset="0"/>
              </a:rPr>
              <a:t> took her hand and pulled her out. Immediately </a:t>
            </a:r>
            <a:r>
              <a:rPr lang="en-US" dirty="0" err="1" smtClean="0">
                <a:latin typeface="Times New Roman" pitchFamily="18" charset="0"/>
                <a:cs typeface="Times New Roman" pitchFamily="18" charset="0"/>
              </a:rPr>
              <a:t>Putotama</a:t>
            </a:r>
            <a:r>
              <a:rPr lang="en-US" dirty="0" smtClean="0">
                <a:latin typeface="Times New Roman" pitchFamily="18" charset="0"/>
                <a:cs typeface="Times New Roman" pitchFamily="18" charset="0"/>
              </a:rPr>
              <a:t> extended a </a:t>
            </a:r>
            <a:r>
              <a:rPr lang="en-US" dirty="0" err="1" smtClean="0">
                <a:latin typeface="Times New Roman" pitchFamily="18" charset="0"/>
                <a:cs typeface="Times New Roman" pitchFamily="18" charset="0"/>
              </a:rPr>
              <a:t>Siri-kume</a:t>
            </a:r>
            <a:r>
              <a:rPr lang="en-US" dirty="0" smtClean="0">
                <a:latin typeface="Times New Roman" pitchFamily="18" charset="0"/>
                <a:cs typeface="Times New Roman" pitchFamily="18" charset="0"/>
              </a:rPr>
              <a:t> rope behind her and said, “You may go back no further than this!”</a:t>
            </a:r>
          </a:p>
          <a:p>
            <a:pPr marL="6858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[And so </a:t>
            </a:r>
            <a:r>
              <a:rPr lang="en-US" dirty="0" err="1" smtClean="0">
                <a:latin typeface="Times New Roman" pitchFamily="18" charset="0"/>
                <a:cs typeface="Times New Roman" pitchFamily="18" charset="0"/>
              </a:rPr>
              <a:t>Amaterasu</a:t>
            </a:r>
            <a:r>
              <a:rPr lang="en-US" dirty="0" smtClean="0">
                <a:latin typeface="Times New Roman" pitchFamily="18" charset="0"/>
                <a:cs typeface="Times New Roman" pitchFamily="18" charset="0"/>
              </a:rPr>
              <a:t> comes out and </a:t>
            </a:r>
            <a:r>
              <a:rPr lang="en-US" dirty="0" err="1" smtClean="0">
                <a:latin typeface="Times New Roman" pitchFamily="18" charset="0"/>
                <a:cs typeface="Times New Roman" pitchFamily="18" charset="0"/>
              </a:rPr>
              <a:t>Susano</a:t>
            </a:r>
            <a:r>
              <a:rPr lang="en-US" dirty="0" smtClean="0">
                <a:latin typeface="Times New Roman" pitchFamily="18" charset="0"/>
                <a:cs typeface="Times New Roman" pitchFamily="18" charset="0"/>
              </a:rPr>
              <a:t>-o is punished. He slays a dragon, finds a sword in its tail, and presents the sword as the 3</a:t>
            </a:r>
            <a:r>
              <a:rPr lang="en-US" baseline="30000"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imperial regalia. The descent of </a:t>
            </a:r>
            <a:r>
              <a:rPr lang="en-US" dirty="0" err="1" smtClean="0">
                <a:latin typeface="Times New Roman" pitchFamily="18" charset="0"/>
                <a:cs typeface="Times New Roman" pitchFamily="18" charset="0"/>
              </a:rPr>
              <a:t>Amaterasu’s</a:t>
            </a:r>
            <a:r>
              <a:rPr lang="en-US" dirty="0" smtClean="0">
                <a:latin typeface="Times New Roman" pitchFamily="18" charset="0"/>
                <a:cs typeface="Times New Roman" pitchFamily="18" charset="0"/>
              </a:rPr>
              <a:t> offspring is then recounted, ending with the historical Empress </a:t>
            </a:r>
            <a:r>
              <a:rPr lang="en-US" dirty="0" err="1" smtClean="0">
                <a:latin typeface="Times New Roman" pitchFamily="18" charset="0"/>
                <a:cs typeface="Times New Roman" pitchFamily="18" charset="0"/>
              </a:rPr>
              <a:t>Suiko</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6213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447800"/>
            <a:ext cx="7024744" cy="1066800"/>
          </a:xfrm>
        </p:spPr>
        <p:txBody>
          <a:bodyPr/>
          <a:lstStyle/>
          <a:p>
            <a:r>
              <a:rPr lang="en-US" dirty="0" smtClean="0"/>
              <a:t>What did you notice?</a:t>
            </a:r>
            <a:endParaRPr lang="en-US" dirty="0"/>
          </a:p>
        </p:txBody>
      </p:sp>
      <p:sp>
        <p:nvSpPr>
          <p:cNvPr id="3" name="Content Placeholder 2"/>
          <p:cNvSpPr>
            <a:spLocks noGrp="1"/>
          </p:cNvSpPr>
          <p:nvPr>
            <p:ph idx="1"/>
          </p:nvPr>
        </p:nvSpPr>
        <p:spPr>
          <a:xfrm>
            <a:off x="609600" y="2514600"/>
            <a:ext cx="7620000" cy="3810000"/>
          </a:xfrm>
        </p:spPr>
        <p:txBody>
          <a:bodyPr>
            <a:normAutofit fontScale="85000" lnSpcReduction="20000"/>
          </a:bodyPr>
          <a:lstStyle/>
          <a:p>
            <a:r>
              <a:rPr lang="en-US" dirty="0"/>
              <a:t>Who is making or recording the ‘history’?</a:t>
            </a:r>
          </a:p>
          <a:p>
            <a:r>
              <a:rPr lang="en-US" dirty="0"/>
              <a:t>How would you describe the voice of the recorders? Mystical? Informed? Decisive? Inquisitive? Authoritative? Annoyed? Reverent? Etc…</a:t>
            </a:r>
          </a:p>
          <a:p>
            <a:r>
              <a:rPr lang="en-US" dirty="0"/>
              <a:t>What is important for them to know and record? What do they spend the most space and time writing down? Do you find anything ‘missing,’ from your point of view?</a:t>
            </a:r>
          </a:p>
          <a:p>
            <a:r>
              <a:rPr lang="en-US" dirty="0"/>
              <a:t>What sorts of things do you see them paying special attention to? What do you see them glossing over or ignoring?</a:t>
            </a:r>
          </a:p>
          <a:p>
            <a:r>
              <a:rPr lang="en-US" dirty="0"/>
              <a:t>What sorts of biases and cultural assumptions might these concentrations of interest reveal?</a:t>
            </a:r>
          </a:p>
          <a:p>
            <a:r>
              <a:rPr lang="en-US" dirty="0"/>
              <a:t>How might these assumptions and biases be affecting the recording and interpretation of ‘history’?</a:t>
            </a:r>
          </a:p>
          <a:p>
            <a:pPr marL="6858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0"/>
            <a:ext cx="387927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642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‘history’ </a:t>
            </a:r>
            <a:r>
              <a:rPr lang="en-US" sz="900" dirty="0" smtClean="0"/>
              <a:t>worldatlas.com</a:t>
            </a:r>
            <a:endParaRPr lang="en-US" sz="900" dirty="0"/>
          </a:p>
        </p:txBody>
      </p:sp>
      <p:sp>
        <p:nvSpPr>
          <p:cNvPr id="3" name="Content Placeholder 2"/>
          <p:cNvSpPr>
            <a:spLocks noGrp="1"/>
          </p:cNvSpPr>
          <p:nvPr>
            <p:ph sz="quarter" idx="13"/>
          </p:nvPr>
        </p:nvSpPr>
        <p:spPr/>
        <p:txBody>
          <a:bodyPr/>
          <a:lstStyle/>
          <a:p>
            <a:pPr marL="68580" indent="0">
              <a:buNone/>
            </a:pPr>
            <a:endParaRPr lang="en-US" dirty="0"/>
          </a:p>
        </p:txBody>
      </p:sp>
      <p:sp>
        <p:nvSpPr>
          <p:cNvPr id="4" name="Content Placeholder 3"/>
          <p:cNvSpPr>
            <a:spLocks noGrp="1"/>
          </p:cNvSpPr>
          <p:nvPr>
            <p:ph sz="quarter" idx="14"/>
          </p:nvPr>
        </p:nvSpPr>
        <p:spPr>
          <a:xfrm>
            <a:off x="4645152" y="2313431"/>
            <a:ext cx="3419856" cy="3906394"/>
          </a:xfrm>
        </p:spPr>
        <p:txBody>
          <a:bodyPr>
            <a:normAutofit fontScale="85000" lnSpcReduction="10000"/>
          </a:bodyPr>
          <a:lstStyle/>
          <a:p>
            <a:r>
              <a:rPr lang="en-US" dirty="0" smtClean="0"/>
              <a:t>A tale or story</a:t>
            </a:r>
          </a:p>
          <a:p>
            <a:r>
              <a:rPr lang="en-US" dirty="0" smtClean="0"/>
              <a:t>A chronological record of significant events, often including an explanation of their causes</a:t>
            </a:r>
          </a:p>
          <a:p>
            <a:r>
              <a:rPr lang="en-US" dirty="0" smtClean="0"/>
              <a:t>A treatise presenting systematically related natural phenomena</a:t>
            </a:r>
          </a:p>
          <a:p>
            <a:r>
              <a:rPr lang="en-US" dirty="0" smtClean="0"/>
              <a:t>A branch of knowledge that records and explains past events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36195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008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historiographical approach helps students…</a:t>
            </a:r>
            <a:endParaRPr lang="en-US" dirty="0"/>
          </a:p>
        </p:txBody>
      </p:sp>
      <p:sp>
        <p:nvSpPr>
          <p:cNvPr id="3" name="Content Placeholder 2"/>
          <p:cNvSpPr>
            <a:spLocks noGrp="1"/>
          </p:cNvSpPr>
          <p:nvPr>
            <p:ph idx="1"/>
          </p:nvPr>
        </p:nvSpPr>
        <p:spPr/>
        <p:txBody>
          <a:bodyPr>
            <a:normAutofit fontScale="92500"/>
          </a:bodyPr>
          <a:lstStyle/>
          <a:p>
            <a:r>
              <a:rPr lang="en-US" dirty="0" smtClean="0"/>
              <a:t>Treat history more inquisitively</a:t>
            </a:r>
          </a:p>
          <a:p>
            <a:r>
              <a:rPr lang="en-US" dirty="0" smtClean="0"/>
              <a:t>Treat primary documents with a more critical and informed eye</a:t>
            </a:r>
          </a:p>
          <a:p>
            <a:r>
              <a:rPr lang="en-US" dirty="0" smtClean="0"/>
              <a:t>Think more clearly about the who-what-why-where-when-how of history making </a:t>
            </a:r>
          </a:p>
          <a:p>
            <a:r>
              <a:rPr lang="en-US" dirty="0" smtClean="0"/>
              <a:t>Draw meaningful connections between different historical events and phenomena, and the different accounts of those events</a:t>
            </a:r>
          </a:p>
          <a:p>
            <a:r>
              <a:rPr lang="en-US" dirty="0" smtClean="0"/>
              <a:t>Engage with history as a creative process</a:t>
            </a:r>
            <a:endParaRPr lang="en-US" dirty="0"/>
          </a:p>
        </p:txBody>
      </p:sp>
    </p:spTree>
    <p:extLst>
      <p:ext uri="{BB962C8B-B14F-4D97-AF65-F5344CB8AC3E}">
        <p14:creationId xmlns:p14="http://schemas.microsoft.com/office/powerpoint/2010/main" val="3551427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possible ways to extend this lesson…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Introducing contradictory accounts of more recent events</a:t>
            </a:r>
          </a:p>
          <a:p>
            <a:r>
              <a:rPr lang="en-US" dirty="0" smtClean="0"/>
              <a:t>Introducing an historical account and then asking students to research how that account was made</a:t>
            </a:r>
          </a:p>
          <a:p>
            <a:r>
              <a:rPr lang="en-US" dirty="0" smtClean="0"/>
              <a:t>Reviewing old magazines and newspapers, to contrast older studies with more current ideas</a:t>
            </a:r>
          </a:p>
          <a:p>
            <a:r>
              <a:rPr lang="en-US" dirty="0" smtClean="0"/>
              <a:t>Examining how an historical account takes root in popular culture and examining the differences (both in presentation and in the choice of historical detail) between artistic and scholarly versions</a:t>
            </a:r>
          </a:p>
          <a:p>
            <a:r>
              <a:rPr lang="en-US" dirty="0" smtClean="0"/>
              <a:t>Examining and discussing primary documents before introducing a standard textbook account of what those documents ‘say’</a:t>
            </a:r>
          </a:p>
        </p:txBody>
      </p:sp>
    </p:spTree>
    <p:extLst>
      <p:ext uri="{BB962C8B-B14F-4D97-AF65-F5344CB8AC3E}">
        <p14:creationId xmlns:p14="http://schemas.microsoft.com/office/powerpoint/2010/main" val="3426690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smtClean="0"/>
              <a:t>Further resources</a:t>
            </a:r>
            <a:endParaRPr lang="en-US" dirty="0"/>
          </a:p>
        </p:txBody>
      </p:sp>
      <p:sp>
        <p:nvSpPr>
          <p:cNvPr id="3" name="Content Placeholder 2"/>
          <p:cNvSpPr>
            <a:spLocks noGrp="1"/>
          </p:cNvSpPr>
          <p:nvPr>
            <p:ph idx="1"/>
          </p:nvPr>
        </p:nvSpPr>
        <p:spPr>
          <a:xfrm>
            <a:off x="685800" y="1676400"/>
            <a:ext cx="7696200" cy="4800600"/>
          </a:xfrm>
        </p:spPr>
        <p:txBody>
          <a:bodyPr>
            <a:normAutofit fontScale="70000" lnSpcReduction="20000"/>
          </a:bodyPr>
          <a:lstStyle/>
          <a:p>
            <a:r>
              <a:rPr lang="en-US" b="1" dirty="0" smtClean="0"/>
              <a:t>For the most recent academic thinking on Japanese origins:</a:t>
            </a:r>
          </a:p>
          <a:p>
            <a:pPr lvl="1"/>
            <a:r>
              <a:rPr lang="en-US" dirty="0" smtClean="0"/>
              <a:t>Amino, Yoshihiko. </a:t>
            </a:r>
            <a:r>
              <a:rPr lang="en-US" i="1" dirty="0" smtClean="0"/>
              <a:t>Rethinking Japanese History</a:t>
            </a:r>
            <a:r>
              <a:rPr lang="en-US" dirty="0" smtClean="0"/>
              <a:t>. Ann Arbor, MI: Center for Japanese Studies, 2012.</a:t>
            </a:r>
          </a:p>
          <a:p>
            <a:pPr lvl="1"/>
            <a:r>
              <a:rPr lang="en-US" dirty="0" err="1" smtClean="0"/>
              <a:t>Soumaré</a:t>
            </a:r>
            <a:r>
              <a:rPr lang="en-US" dirty="0" smtClean="0"/>
              <a:t>, Massimo. </a:t>
            </a:r>
            <a:r>
              <a:rPr lang="en-US" i="1" dirty="0" smtClean="0"/>
              <a:t>Japan in Five Ancient Chinese Chronicles: </a:t>
            </a:r>
            <a:r>
              <a:rPr lang="en-US" i="1" dirty="0" err="1" smtClean="0"/>
              <a:t>Wo</a:t>
            </a:r>
            <a:r>
              <a:rPr lang="en-US" i="1" dirty="0" smtClean="0"/>
              <a:t>, the Land of </a:t>
            </a:r>
            <a:r>
              <a:rPr lang="en-US" i="1" dirty="0" err="1" smtClean="0"/>
              <a:t>Yamatai</a:t>
            </a:r>
            <a:r>
              <a:rPr lang="en-US" i="1" dirty="0" smtClean="0"/>
              <a:t>, and Queen </a:t>
            </a:r>
            <a:r>
              <a:rPr lang="en-US" i="1" dirty="0" err="1" smtClean="0"/>
              <a:t>Himiko</a:t>
            </a:r>
            <a:r>
              <a:rPr lang="en-US" dirty="0" smtClean="0"/>
              <a:t>. Tokyo: </a:t>
            </a:r>
            <a:r>
              <a:rPr lang="en-US" dirty="0" err="1" smtClean="0"/>
              <a:t>Kurodahan</a:t>
            </a:r>
            <a:r>
              <a:rPr lang="en-US" dirty="0" smtClean="0"/>
              <a:t> Press, 2009.</a:t>
            </a:r>
            <a:endParaRPr lang="en-US" dirty="0" smtClean="0"/>
          </a:p>
          <a:p>
            <a:r>
              <a:rPr lang="en-US" b="1" dirty="0" smtClean="0"/>
              <a:t>For </a:t>
            </a:r>
            <a:r>
              <a:rPr lang="en-US" b="1" dirty="0" smtClean="0"/>
              <a:t>different versions of the </a:t>
            </a:r>
            <a:r>
              <a:rPr lang="en-US" b="1" i="1" dirty="0" err="1" smtClean="0"/>
              <a:t>Kojiki</a:t>
            </a:r>
            <a:r>
              <a:rPr lang="en-US" b="1" dirty="0" smtClean="0"/>
              <a:t> events:</a:t>
            </a:r>
          </a:p>
          <a:p>
            <a:pPr lvl="1"/>
            <a:r>
              <a:rPr lang="en-US" dirty="0" smtClean="0"/>
              <a:t>Aston, WG, transl. </a:t>
            </a:r>
            <a:r>
              <a:rPr lang="en-US" i="1" dirty="0" err="1" smtClean="0"/>
              <a:t>Nihongi</a:t>
            </a:r>
            <a:r>
              <a:rPr lang="en-US" i="1" dirty="0" smtClean="0"/>
              <a:t>: Chronicles of Japan from the Earliest Times to AD 697</a:t>
            </a:r>
            <a:r>
              <a:rPr lang="en-US" dirty="0" smtClean="0"/>
              <a:t>. London: </a:t>
            </a:r>
            <a:r>
              <a:rPr lang="en-US" dirty="0" err="1" smtClean="0"/>
              <a:t>Kegan</a:t>
            </a:r>
            <a:r>
              <a:rPr lang="en-US" dirty="0" smtClean="0"/>
              <a:t> Paul, Trench, </a:t>
            </a:r>
            <a:r>
              <a:rPr lang="en-US" dirty="0" err="1" smtClean="0"/>
              <a:t>Trunber</a:t>
            </a:r>
            <a:r>
              <a:rPr lang="en-US" dirty="0" smtClean="0"/>
              <a:t> and Co, 1896.</a:t>
            </a:r>
          </a:p>
          <a:p>
            <a:pPr lvl="1"/>
            <a:r>
              <a:rPr lang="en-US" dirty="0"/>
              <a:t>Yamaguchi Aoki, Michiko, trans. </a:t>
            </a:r>
            <a:r>
              <a:rPr lang="en-US" i="1" dirty="0" err="1"/>
              <a:t>Izumo</a:t>
            </a:r>
            <a:r>
              <a:rPr lang="en-US" i="1" dirty="0"/>
              <a:t> </a:t>
            </a:r>
            <a:r>
              <a:rPr lang="en-US" i="1" dirty="0" err="1"/>
              <a:t>Fudoki</a:t>
            </a:r>
            <a:r>
              <a:rPr lang="en-US" dirty="0"/>
              <a:t>. Tokyo: Sophia University, 1971. </a:t>
            </a:r>
            <a:endParaRPr lang="en-US" dirty="0" smtClean="0"/>
          </a:p>
          <a:p>
            <a:r>
              <a:rPr lang="en-US" b="1" dirty="0" smtClean="0"/>
              <a:t>For a more contemporary archaeological account:</a:t>
            </a:r>
          </a:p>
          <a:p>
            <a:pPr lvl="1"/>
            <a:r>
              <a:rPr lang="en-US" dirty="0" smtClean="0"/>
              <a:t>“</a:t>
            </a:r>
            <a:r>
              <a:rPr lang="en-US" dirty="0"/>
              <a:t>Emergence of neo-</a:t>
            </a:r>
            <a:r>
              <a:rPr lang="en-US" dirty="0" err="1"/>
              <a:t>Asianism</a:t>
            </a:r>
            <a:r>
              <a:rPr lang="en-US" dirty="0"/>
              <a:t> reflects Japan’s identity search.” </a:t>
            </a:r>
            <a:r>
              <a:rPr lang="en-US" i="1" dirty="0"/>
              <a:t>Nikkei Weekly</a:t>
            </a:r>
            <a:r>
              <a:rPr lang="en-US" dirty="0"/>
              <a:t>, vol. 32, no. 1603 (Jan 17, 1994), p 1, cont’d on p. 22.</a:t>
            </a:r>
          </a:p>
          <a:p>
            <a:pPr lvl="1"/>
            <a:r>
              <a:rPr lang="en-US" dirty="0" smtClean="0"/>
              <a:t>“Ethnologists review Japan’s origins.” </a:t>
            </a:r>
            <a:r>
              <a:rPr lang="en-US" i="1" dirty="0" smtClean="0"/>
              <a:t>Nikkei Weekly</a:t>
            </a:r>
            <a:r>
              <a:rPr lang="en-US" dirty="0" smtClean="0"/>
              <a:t>, vol. 32, no. 1603 (Jan 17, 1994), p 20.</a:t>
            </a:r>
          </a:p>
          <a:p>
            <a:r>
              <a:rPr lang="en-US" b="1" dirty="0" smtClean="0"/>
              <a:t>For further pedagogical ideas:</a:t>
            </a:r>
          </a:p>
          <a:p>
            <a:pPr lvl="1"/>
            <a:r>
              <a:rPr lang="en-US" dirty="0"/>
              <a:t>Conrad, Sebastian. “What Time is Japan? Problems of Comparative (Intercultural) Historiography.” </a:t>
            </a:r>
            <a:r>
              <a:rPr lang="en-US" i="1" dirty="0"/>
              <a:t>History and Theory </a:t>
            </a:r>
            <a:r>
              <a:rPr lang="en-US" dirty="0"/>
              <a:t>38:1 (1999): 67-83. </a:t>
            </a:r>
          </a:p>
          <a:p>
            <a:pPr lvl="1"/>
            <a:r>
              <a:rPr lang="en-US" dirty="0" smtClean="0"/>
              <a:t>Green, Robert P., Jr. “Reconstruction Historiography: A Source of Teaching Ideas.” </a:t>
            </a:r>
            <a:r>
              <a:rPr lang="en-US" i="1" dirty="0" smtClean="0"/>
              <a:t>The Social Studies </a:t>
            </a:r>
            <a:r>
              <a:rPr lang="en-US" dirty="0" smtClean="0"/>
              <a:t>(July/August 1991): 153-7. </a:t>
            </a:r>
          </a:p>
          <a:p>
            <a:endParaRPr lang="en-US" dirty="0"/>
          </a:p>
        </p:txBody>
      </p:sp>
    </p:spTree>
    <p:extLst>
      <p:ext uri="{BB962C8B-B14F-4D97-AF65-F5344CB8AC3E}">
        <p14:creationId xmlns:p14="http://schemas.microsoft.com/office/powerpoint/2010/main" val="3952878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other words…</a:t>
            </a:r>
            <a:endParaRPr lang="en-US" sz="900" dirty="0"/>
          </a:p>
        </p:txBody>
      </p:sp>
      <p:sp>
        <p:nvSpPr>
          <p:cNvPr id="3" name="Content Placeholder 2"/>
          <p:cNvSpPr>
            <a:spLocks noGrp="1"/>
          </p:cNvSpPr>
          <p:nvPr>
            <p:ph sz="quarter" idx="13"/>
          </p:nvPr>
        </p:nvSpPr>
        <p:spPr/>
        <p:txBody>
          <a:bodyPr/>
          <a:lstStyle/>
          <a:p>
            <a:pPr marL="68580" indent="0">
              <a:buNone/>
            </a:pPr>
            <a:endParaRPr lang="en-US" dirty="0"/>
          </a:p>
        </p:txBody>
      </p:sp>
      <p:sp>
        <p:nvSpPr>
          <p:cNvPr id="4" name="Content Placeholder 3"/>
          <p:cNvSpPr>
            <a:spLocks noGrp="1"/>
          </p:cNvSpPr>
          <p:nvPr>
            <p:ph sz="quarter" idx="14"/>
          </p:nvPr>
        </p:nvSpPr>
        <p:spPr>
          <a:xfrm>
            <a:off x="4645152" y="2313431"/>
            <a:ext cx="3419856" cy="3906394"/>
          </a:xfrm>
        </p:spPr>
        <p:txBody>
          <a:bodyPr>
            <a:normAutofit fontScale="92500" lnSpcReduction="20000"/>
          </a:bodyPr>
          <a:lstStyle/>
          <a:p>
            <a:r>
              <a:rPr lang="en-US" dirty="0" smtClean="0"/>
              <a:t>Our ideas of history involve</a:t>
            </a:r>
          </a:p>
          <a:p>
            <a:pPr lvl="1"/>
            <a:r>
              <a:rPr lang="en-US" dirty="0" smtClean="0"/>
              <a:t>A timeline</a:t>
            </a:r>
          </a:p>
          <a:p>
            <a:pPr lvl="1"/>
            <a:r>
              <a:rPr lang="en-US" dirty="0"/>
              <a:t> </a:t>
            </a:r>
            <a:r>
              <a:rPr lang="en-US" dirty="0" smtClean="0"/>
              <a:t>a sense of scientific objectivity</a:t>
            </a:r>
          </a:p>
          <a:p>
            <a:pPr lvl="1"/>
            <a:r>
              <a:rPr lang="en-US" dirty="0" smtClean="0"/>
              <a:t>Facts</a:t>
            </a:r>
          </a:p>
          <a:p>
            <a:pPr lvl="1"/>
            <a:r>
              <a:rPr lang="en-US" dirty="0" smtClean="0"/>
              <a:t>Cause and effect relationships</a:t>
            </a:r>
          </a:p>
          <a:p>
            <a:r>
              <a:rPr lang="en-US" dirty="0" smtClean="0"/>
              <a:t>But also</a:t>
            </a:r>
          </a:p>
          <a:p>
            <a:pPr lvl="1"/>
            <a:r>
              <a:rPr lang="en-US" dirty="0" smtClean="0"/>
              <a:t>The idea of a storyline</a:t>
            </a:r>
          </a:p>
          <a:p>
            <a:pPr lvl="1"/>
            <a:r>
              <a:rPr lang="en-US" dirty="0" smtClean="0"/>
              <a:t>Attempts at explanation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36195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79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 ‘historiography’ [1569]  </a:t>
            </a:r>
            <a:r>
              <a:rPr lang="en-US" sz="800" dirty="0" smtClean="0"/>
              <a:t>dokdo-takeshima.org</a:t>
            </a:r>
            <a:endParaRPr lang="en-US" dirty="0"/>
          </a:p>
        </p:txBody>
      </p:sp>
      <p:sp>
        <p:nvSpPr>
          <p:cNvPr id="3" name="Content Placeholder 2"/>
          <p:cNvSpPr>
            <a:spLocks noGrp="1"/>
          </p:cNvSpPr>
          <p:nvPr>
            <p:ph sz="quarter" idx="13"/>
          </p:nvPr>
        </p:nvSpPr>
        <p:spPr>
          <a:xfrm>
            <a:off x="762000" y="2313432"/>
            <a:ext cx="3700272" cy="4011168"/>
          </a:xfrm>
        </p:spPr>
        <p:txBody>
          <a:bodyPr>
            <a:normAutofit fontScale="77500" lnSpcReduction="20000"/>
          </a:bodyPr>
          <a:lstStyle/>
          <a:p>
            <a:r>
              <a:rPr lang="en-US" dirty="0" smtClean="0"/>
              <a:t>The writing of history, especially as based on</a:t>
            </a:r>
          </a:p>
          <a:p>
            <a:pPr lvl="1"/>
            <a:r>
              <a:rPr lang="en-US" dirty="0" smtClean="0"/>
              <a:t>The critical examination of sources</a:t>
            </a:r>
          </a:p>
          <a:p>
            <a:pPr lvl="1"/>
            <a:r>
              <a:rPr lang="en-US" dirty="0" smtClean="0"/>
              <a:t>The selection of particulars from among authentic materials</a:t>
            </a:r>
          </a:p>
          <a:p>
            <a:pPr lvl="1"/>
            <a:r>
              <a:rPr lang="en-US" dirty="0" smtClean="0"/>
              <a:t>The synthesis of particulars into a narrative that will stand the test of critical methods</a:t>
            </a:r>
          </a:p>
          <a:p>
            <a:r>
              <a:rPr lang="en-US" dirty="0" smtClean="0"/>
              <a:t>The principles, theory, and history of historical writing</a:t>
            </a:r>
          </a:p>
          <a:p>
            <a:r>
              <a:rPr lang="en-US" dirty="0" smtClean="0"/>
              <a:t>The product of historical writing: a body of historical literature</a:t>
            </a:r>
            <a:endParaRPr lang="en-US" dirty="0"/>
          </a:p>
        </p:txBody>
      </p:sp>
      <p:sp>
        <p:nvSpPr>
          <p:cNvPr id="4" name="Content Placeholder 3"/>
          <p:cNvSpPr>
            <a:spLocks noGrp="1"/>
          </p:cNvSpPr>
          <p:nvPr>
            <p:ph sz="quarter" idx="14"/>
          </p:nvPr>
        </p:nvSpPr>
        <p:spPr>
          <a:xfrm>
            <a:off x="6557554" y="2313431"/>
            <a:ext cx="1507454" cy="1725169"/>
          </a:xfrm>
        </p:spPr>
        <p:txBody>
          <a:bodyPr/>
          <a:lstStyle/>
          <a:p>
            <a:pPr marL="6858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30582"/>
            <a:ext cx="3971109"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364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other words…  </a:t>
            </a:r>
            <a:r>
              <a:rPr lang="en-US" sz="800" dirty="0" smtClean="0"/>
              <a:t>dokdo-takeshima.org</a:t>
            </a:r>
            <a:endParaRPr lang="en-US" dirty="0"/>
          </a:p>
        </p:txBody>
      </p:sp>
      <p:sp>
        <p:nvSpPr>
          <p:cNvPr id="3" name="Content Placeholder 2"/>
          <p:cNvSpPr>
            <a:spLocks noGrp="1"/>
          </p:cNvSpPr>
          <p:nvPr>
            <p:ph sz="quarter" idx="13"/>
          </p:nvPr>
        </p:nvSpPr>
        <p:spPr>
          <a:xfrm>
            <a:off x="762000" y="2313432"/>
            <a:ext cx="3700272" cy="4011168"/>
          </a:xfrm>
        </p:spPr>
        <p:txBody>
          <a:bodyPr>
            <a:normAutofit fontScale="85000" lnSpcReduction="20000"/>
          </a:bodyPr>
          <a:lstStyle/>
          <a:p>
            <a:r>
              <a:rPr lang="en-US" dirty="0" smtClean="0"/>
              <a:t>An awareness of history as a limited, chosen collection of authentic materials that have been examined, selected, and synthesized</a:t>
            </a:r>
          </a:p>
          <a:p>
            <a:r>
              <a:rPr lang="en-US" dirty="0" smtClean="0"/>
              <a:t>A narrative that, however carefully constructed, is but one of many possible options</a:t>
            </a:r>
          </a:p>
          <a:p>
            <a:r>
              <a:rPr lang="en-US" dirty="0" smtClean="0"/>
              <a:t>A narrative, therefore, of which we can be critical and which we can see as itself historically situated</a:t>
            </a:r>
            <a:endParaRPr lang="en-US" dirty="0"/>
          </a:p>
        </p:txBody>
      </p:sp>
      <p:sp>
        <p:nvSpPr>
          <p:cNvPr id="4" name="Content Placeholder 3"/>
          <p:cNvSpPr>
            <a:spLocks noGrp="1"/>
          </p:cNvSpPr>
          <p:nvPr>
            <p:ph sz="quarter" idx="14"/>
          </p:nvPr>
        </p:nvSpPr>
        <p:spPr>
          <a:xfrm>
            <a:off x="6557554" y="2313431"/>
            <a:ext cx="1507454" cy="1725169"/>
          </a:xfrm>
        </p:spPr>
        <p:txBody>
          <a:bodyPr/>
          <a:lstStyle/>
          <a:p>
            <a:pPr marL="6858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30582"/>
            <a:ext cx="3971109"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549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Takes on the Beginning</a:t>
            </a:r>
            <a:endParaRPr lang="en-US" dirty="0"/>
          </a:p>
        </p:txBody>
      </p:sp>
      <p:sp>
        <p:nvSpPr>
          <p:cNvPr id="3" name="Content Placeholder 2"/>
          <p:cNvSpPr>
            <a:spLocks noGrp="1"/>
          </p:cNvSpPr>
          <p:nvPr>
            <p:ph idx="1"/>
          </p:nvPr>
        </p:nvSpPr>
        <p:spPr/>
        <p:txBody>
          <a:bodyPr/>
          <a:lstStyle/>
          <a:p>
            <a:r>
              <a:rPr lang="en-US" dirty="0" smtClean="0"/>
              <a:t>1. </a:t>
            </a:r>
            <a:r>
              <a:rPr lang="en-US" dirty="0" err="1"/>
              <a:t>Archaelogical</a:t>
            </a:r>
            <a:r>
              <a:rPr lang="en-US" dirty="0"/>
              <a:t> Sources</a:t>
            </a:r>
          </a:p>
          <a:p>
            <a:r>
              <a:rPr lang="en-US" dirty="0" smtClean="0"/>
              <a:t>2. Reports </a:t>
            </a:r>
            <a:r>
              <a:rPr lang="en-US" dirty="0"/>
              <a:t>from Chinese Envoys</a:t>
            </a:r>
          </a:p>
          <a:p>
            <a:r>
              <a:rPr lang="en-US" dirty="0" smtClean="0"/>
              <a:t>3. </a:t>
            </a:r>
            <a:r>
              <a:rPr lang="en-US" dirty="0" err="1" smtClean="0"/>
              <a:t>Mytho</a:t>
            </a:r>
            <a:r>
              <a:rPr lang="en-US" dirty="0" smtClean="0"/>
              <a:t>-History </a:t>
            </a:r>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2394894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keep in mind:</a:t>
            </a:r>
            <a:endParaRPr lang="en-US" dirty="0"/>
          </a:p>
        </p:txBody>
      </p:sp>
      <p:sp>
        <p:nvSpPr>
          <p:cNvPr id="3" name="Content Placeholder 2"/>
          <p:cNvSpPr>
            <a:spLocks noGrp="1"/>
          </p:cNvSpPr>
          <p:nvPr>
            <p:ph idx="1"/>
          </p:nvPr>
        </p:nvSpPr>
        <p:spPr>
          <a:xfrm>
            <a:off x="1043492" y="2323652"/>
            <a:ext cx="7186108" cy="4000948"/>
          </a:xfrm>
        </p:spPr>
        <p:txBody>
          <a:bodyPr>
            <a:normAutofit fontScale="77500" lnSpcReduction="20000"/>
          </a:bodyPr>
          <a:lstStyle/>
          <a:p>
            <a:r>
              <a:rPr lang="en-US" dirty="0" smtClean="0"/>
              <a:t>Who is making or recording the ‘history’?</a:t>
            </a:r>
          </a:p>
          <a:p>
            <a:r>
              <a:rPr lang="en-US" dirty="0" smtClean="0"/>
              <a:t>How would you describe the voice of the recorders? Mystical? Informed? Decisive? Inquisitive? Authoritative? Annoyed? Reverent? Etc…</a:t>
            </a:r>
          </a:p>
          <a:p>
            <a:r>
              <a:rPr lang="en-US" dirty="0" smtClean="0"/>
              <a:t>What is important for them to know and record? What do they spend the most space and time writing down? Do you find anything ‘missing,’ from your point of view?</a:t>
            </a:r>
          </a:p>
          <a:p>
            <a:r>
              <a:rPr lang="en-US" dirty="0" smtClean="0"/>
              <a:t>What sorts of things do you see them paying special attention to? What do you see them glossing over or ignoring?</a:t>
            </a:r>
          </a:p>
          <a:p>
            <a:r>
              <a:rPr lang="en-US" dirty="0" smtClean="0"/>
              <a:t>What sorts of biases and cultural assumptions might these concentrations of interest reveal?</a:t>
            </a:r>
          </a:p>
          <a:p>
            <a:r>
              <a:rPr lang="en-US" dirty="0" smtClean="0"/>
              <a:t>How might these assumptions and biases be affecting the recording and interpretation of ‘history’?</a:t>
            </a:r>
          </a:p>
        </p:txBody>
      </p:sp>
    </p:spTree>
    <p:extLst>
      <p:ext uri="{BB962C8B-B14F-4D97-AF65-F5344CB8AC3E}">
        <p14:creationId xmlns:p14="http://schemas.microsoft.com/office/powerpoint/2010/main" val="512020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1: the archaeological record</a:t>
            </a:r>
            <a:endParaRPr lang="en-US" dirty="0"/>
          </a:p>
        </p:txBody>
      </p:sp>
      <p:sp>
        <p:nvSpPr>
          <p:cNvPr id="3" name="Text Placeholder 2"/>
          <p:cNvSpPr>
            <a:spLocks noGrp="1"/>
          </p:cNvSpPr>
          <p:nvPr>
            <p:ph type="body" idx="1"/>
          </p:nvPr>
        </p:nvSpPr>
        <p:spPr/>
        <p:txBody>
          <a:bodyPr/>
          <a:lstStyle/>
          <a:p>
            <a:r>
              <a:rPr lang="en-US" dirty="0" smtClean="0"/>
              <a:t>Excerpts from Richard K. Beardsley, “Japan before History: A Survey of the Archaeological Record.” </a:t>
            </a:r>
            <a:r>
              <a:rPr lang="en-US" i="1" dirty="0" smtClean="0"/>
              <a:t>Far Eastern Quarterly</a:t>
            </a:r>
            <a:r>
              <a:rPr lang="en-US" dirty="0" smtClean="0"/>
              <a:t> (May 1955): 317-46. </a:t>
            </a:r>
            <a:endParaRPr lang="en-US" dirty="0"/>
          </a:p>
        </p:txBody>
      </p:sp>
    </p:spTree>
    <p:extLst>
      <p:ext uri="{BB962C8B-B14F-4D97-AF65-F5344CB8AC3E}">
        <p14:creationId xmlns:p14="http://schemas.microsoft.com/office/powerpoint/2010/main" val="2487254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125</TotalTime>
  <Words>4101</Words>
  <Application>Microsoft Office PowerPoint</Application>
  <PresentationFormat>On-screen Show (4:3)</PresentationFormat>
  <Paragraphs>184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Austin</vt:lpstr>
      <vt:lpstr>Three Takes on the Beginning: the historiography of early Japan</vt:lpstr>
      <vt:lpstr>Objectives:</vt:lpstr>
      <vt:lpstr>Defining ‘history’ worldatlas.com</vt:lpstr>
      <vt:lpstr>In other words…</vt:lpstr>
      <vt:lpstr>Defining ‘historiography’ [1569]  dokdo-takeshima.org</vt:lpstr>
      <vt:lpstr>In other words…  dokdo-takeshima.org</vt:lpstr>
      <vt:lpstr>Three Takes on the Beginning</vt:lpstr>
      <vt:lpstr>Questions to keep in mind:</vt:lpstr>
      <vt:lpstr>Take 1: the archaeological record</vt:lpstr>
      <vt:lpstr>PowerPoint Presentation</vt:lpstr>
      <vt:lpstr>PowerPoint Presentation</vt:lpstr>
      <vt:lpstr>PowerPoint Presentation</vt:lpstr>
      <vt:lpstr>PowerPoint Presentation</vt:lpstr>
      <vt:lpstr>Jōmon Period</vt:lpstr>
      <vt:lpstr>Yayoi Period</vt:lpstr>
      <vt:lpstr>Kofun (Tomb) Period</vt:lpstr>
      <vt:lpstr>What did you notice?</vt:lpstr>
      <vt:lpstr>Take 2: Chinese Envoys’ Records</vt:lpstr>
      <vt:lpstr>The first appearance of Japan in Chinese records is ca. 57 ce</vt:lpstr>
      <vt:lpstr>PowerPoint Presentation</vt:lpstr>
      <vt:lpstr>PowerPoint Presentation</vt:lpstr>
      <vt:lpstr>PowerPoint Presentation</vt:lpstr>
      <vt:lpstr>PowerPoint Presentation</vt:lpstr>
      <vt:lpstr>What did you notice?</vt:lpstr>
      <vt:lpstr>Take 3: Mytho-history</vt:lpstr>
      <vt:lpstr>PowerPoint Presentation</vt:lpstr>
      <vt:lpstr>PowerPoint Presentation</vt:lpstr>
      <vt:lpstr>PowerPoint Presentation</vt:lpstr>
      <vt:lpstr>What did you notice?</vt:lpstr>
      <vt:lpstr>A historiographical approach helps students…</vt:lpstr>
      <vt:lpstr>Some possible ways to extend this lesson…</vt:lpstr>
      <vt:lpstr>Further resources</vt:lpstr>
    </vt:vector>
  </TitlesOfParts>
  <Company>College of the Liberal Arts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Takes on the Beginning: the historiography of early Japan</dc:title>
  <dc:creator>Charlotte D. Eubanks</dc:creator>
  <cp:lastModifiedBy>Charlotte D. Eubanks</cp:lastModifiedBy>
  <cp:revision>41</cp:revision>
  <dcterms:created xsi:type="dcterms:W3CDTF">2013-05-08T00:41:51Z</dcterms:created>
  <dcterms:modified xsi:type="dcterms:W3CDTF">2013-05-08T15:54:18Z</dcterms:modified>
</cp:coreProperties>
</file>